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1b.pptx" TargetMode="External"/><Relationship Id="rId3" Type="http://schemas.openxmlformats.org/officeDocument/2006/relationships/hyperlink" Target="https://www.icloud.com/keynote/0xRRhkj7cn2vsAXbYKCH4E9U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nunn-culture.pdf" TargetMode="External"/><Relationship Id="rId3" Type="http://schemas.openxmlformats.org/officeDocument/2006/relationships/hyperlink" Target="https://scholar.harvard.edu/files/dell/files/revolutiondraft.pdf" TargetMode="External"/><Relationship Id="rId4" Type="http://schemas.openxmlformats.org/officeDocument/2006/relationships/hyperlink" Target="https://delong.typepad.com/files/eichengreen-mirrors.pdf" TargetMode="External"/><Relationship Id="rId5" Type="http://schemas.openxmlformats.org/officeDocument/2006/relationships/hyperlink" Target="https://delong.typepad.com/files/atkin-skill.pdf" TargetMode="External"/><Relationship Id="rId6" Type="http://schemas.openxmlformats.org/officeDocument/2006/relationships/hyperlink" Target="https://delong.typepad.com/files/gellner-nations.pdf" TargetMode="External"/><Relationship Id="rId7" Type="http://schemas.openxmlformats.org/officeDocument/2006/relationships/hyperlink" Target="https://delong.typepad.com/files/eichengeeen-populist.pdf" TargetMode="External"/><Relationship Id="rId8" Type="http://schemas.openxmlformats.org/officeDocument/2006/relationships/hyperlink" Target="https://scholar.harvard.edu/files/dell/files/aej_temperature.pdf" TargetMode="External"/><Relationship Id="rId9" Type="http://schemas.openxmlformats.org/officeDocument/2006/relationships/hyperlink" Target="https://economics.mit.edu/files/9138"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ber.org/chapters/c6064.pdf" TargetMode="External"/><Relationship Id="rId3" Type="http://schemas.openxmlformats.org/officeDocument/2006/relationships/hyperlink" Target="https://delong.typepad.com/files/keynes-persuasion.pdf" TargetMode="External"/><Relationship Id="rId4" Type="http://schemas.openxmlformats.org/officeDocument/2006/relationships/hyperlink" Target="https://delong.typepad.com/files/bellamy-backward.pdf" TargetMode="External"/><Relationship Id="rId5" Type="http://schemas.openxmlformats.org/officeDocument/2006/relationships/hyperlink" Target="https://delong.typepad.com/files/allen-geh.pdf"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raddelong/public-files/blob/master/readings/article-nunn-long-term.pdf" TargetMode="External"/><Relationship Id="rId3" Type="http://schemas.openxmlformats.org/officeDocument/2006/relationships/hyperlink" Target="https://github.com/braddelong/public-files/blob/master/econ-135-lecture-21b.pptx"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 Id="rId3" Type="http://schemas.openxmlformats.org/officeDocument/2006/relationships/image" Target="../media/image3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21b:</a:t>
            </a:r>
          </a:p>
          <a:p>
            <a:pPr defTabSz="406908">
              <a:defRPr sz="5300">
                <a:uFill>
                  <a:solidFill>
                    <a:srgbClr val="000000"/>
                  </a:solidFill>
                </a:uFill>
                <a:latin typeface="Calibri"/>
                <a:ea typeface="Calibri"/>
                <a:cs typeface="Calibri"/>
                <a:sym typeface="Calibri"/>
              </a:defRPr>
            </a:pPr>
            <a:r>
              <a:t>5.4.2. Africa</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2020-04-09</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2020-04-14</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https://github.com/braddelong/public-files/blob/master/econ-135-lecture-21b.pptx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https://www.icloud.com/keynote/0xRRhkj7cn2vsAXbYKCH4E9Ug</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42"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43"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44"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45"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46"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47"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158"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161"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164"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3"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7"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168"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171"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172"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175"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176"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179"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82"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atch Our Breath…"/>
          <p:cNvSpPr txBox="1"/>
          <p:nvPr>
            <p:ph type="title"/>
          </p:nvPr>
        </p:nvSpPr>
        <p:spPr>
          <a:xfrm>
            <a:off x="276457" y="-1"/>
            <a:ext cx="8572501" cy="1270001"/>
          </a:xfrm>
          <a:prstGeom prst="rect">
            <a:avLst/>
          </a:prstGeom>
        </p:spPr>
        <p:txBody>
          <a:bodyPr/>
          <a:lstStyle/>
          <a:p>
            <a:pPr/>
            <a:r>
              <a:t>Catch Our Breath…</a:t>
            </a:r>
          </a:p>
        </p:txBody>
      </p:sp>
      <p:sp>
        <p:nvSpPr>
          <p:cNvPr id="185"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186"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18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190"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93"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94"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98"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99"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200"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Catch Our Breath…"/>
          <p:cNvSpPr txBox="1"/>
          <p:nvPr>
            <p:ph type="title"/>
          </p:nvPr>
        </p:nvSpPr>
        <p:spPr>
          <a:xfrm>
            <a:off x="276457" y="-3"/>
            <a:ext cx="8572501" cy="1270005"/>
          </a:xfrm>
          <a:prstGeom prst="rect">
            <a:avLst/>
          </a:prstGeom>
        </p:spPr>
        <p:txBody>
          <a:bodyPr/>
          <a:lstStyle/>
          <a:p>
            <a:pPr/>
            <a:r>
              <a:t>Notes</a:t>
            </a:r>
          </a:p>
        </p:txBody>
      </p:sp>
      <p:sp>
        <p:nvSpPr>
          <p:cNvPr id="203"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204"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107"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08"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109"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110"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111"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112"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6. Policy Issues</a:t>
            </a:r>
            <a:endParaRPr b="0"/>
          </a:p>
          <a:p>
            <a:pPr marL="0" indent="0" defTabSz="278891">
              <a:spcBef>
                <a:spcPts val="0"/>
              </a:spcBef>
              <a:buSzTx/>
              <a:buFont typeface="Arial"/>
              <a:buNone/>
              <a:defRPr b="1" sz="1400">
                <a:uFill>
                  <a:solidFill>
                    <a:srgbClr val="000000"/>
                  </a:solidFill>
                </a:uFill>
                <a:latin typeface="+mj-lt"/>
                <a:ea typeface="+mj-ea"/>
                <a:cs typeface="+mj-cs"/>
                <a:sym typeface="Helvetica"/>
              </a:defRPr>
            </a:pPr>
            <a:r>
              <a:t>22. Th Apr 16: 6.1. "Deep Roots" vs. Path Dependence</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https://delong.typepad.com/files/nunn-culture.pdf&gt;</a:t>
            </a:r>
            <a:endParaRPr>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23. Tu Apr 21: 6.2. Growth and Fluctuations; Trade and Development, Foreign Aid</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24. Th Apr 23: 6.3. Populism, Plutocracy, Kleptocracy, &amp; Neo-Fascism</a:t>
            </a: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7"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78891">
              <a:spcBef>
                <a:spcPts val="0"/>
              </a:spcBef>
              <a:buSzTx/>
              <a:buFont typeface="Arial"/>
              <a:buNone/>
              <a:defRPr b="1" sz="1400">
                <a:uFill>
                  <a:solidFill>
                    <a:srgbClr val="000000"/>
                  </a:solidFill>
                </a:uFill>
                <a:latin typeface="+mj-lt"/>
                <a:ea typeface="+mj-ea"/>
                <a:cs typeface="+mj-cs"/>
                <a:sym typeface="Helvetica"/>
              </a:defRPr>
            </a:pPr>
            <a:r>
              <a:t>25. Tu Apr 28: 6.4. Global Warming</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9" invalidUrl="" action="" tgtFrame="" tooltip="" history="1" highlightClick="0" endSnd="0"/>
              </a:rPr>
              <a:t>https://economics.mit.edu/files/9138&gt;</a:t>
            </a:r>
          </a:p>
        </p:txBody>
      </p:sp>
      <p:sp>
        <p:nvSpPr>
          <p:cNvPr id="207"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sz="1800">
                <a:solidFill>
                  <a:srgbClr val="2D3B45"/>
                </a:solidFill>
                <a:latin typeface="+mj-lt"/>
                <a:ea typeface="+mj-ea"/>
                <a:cs typeface="+mj-cs"/>
                <a:sym typeface="Helvetica"/>
              </a:defRPr>
            </a:pPr>
            <a:r>
              <a:t>Th Apr 30: 6.5. The Pace and Meaning of Economic Growth</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2" invalidUrl="" action="" tgtFrame="" tooltip="" history="1" highlightClick="0" endSnd="0"/>
              </a:rPr>
              <a:t>https://www.nber.org/chapters/c6064.pdf</a:t>
            </a:r>
            <a:r>
              <a:t>&gt;</a:t>
            </a: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3"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457200" indent="-317500" defTabSz="457200">
              <a:spcBef>
                <a:spcPts val="0"/>
              </a:spcBef>
              <a:buClr>
                <a:srgbClr val="2D3B45"/>
              </a:buClr>
              <a:buSzPct val="100000"/>
              <a:buFont typeface="Helvetica"/>
              <a:defRPr sz="160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4"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457200">
              <a:spcBef>
                <a:spcPts val="0"/>
              </a:spcBef>
              <a:buSzTx/>
              <a:buNone/>
              <a:defRPr b="1">
                <a:solidFill>
                  <a:srgbClr val="2D3B45"/>
                </a:solidFill>
                <a:latin typeface="+mj-lt"/>
                <a:ea typeface="+mj-ea"/>
                <a:cs typeface="+mj-cs"/>
                <a:sym typeface="Helvetica"/>
              </a:defRPr>
            </a:pPr>
          </a:p>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Tu May 5: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5"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210" name="Roadmap for the Next Two Weeks"/>
          <p:cNvSpPr txBox="1"/>
          <p:nvPr>
            <p:ph type="title" idx="4294967295"/>
          </p:nvPr>
        </p:nvSpPr>
        <p:spPr>
          <a:xfrm>
            <a:off x="277663" y="-2"/>
            <a:ext cx="8572501" cy="1270003"/>
          </a:xfrm>
          <a:prstGeom prst="rect">
            <a:avLst/>
          </a:prstGeom>
        </p:spPr>
        <p:txBody>
          <a:bodyPr lIns="45718" tIns="45718" rIns="45718" bIns="45718"/>
          <a:lstStyle>
            <a:lvl1pPr>
              <a:defRPr>
                <a:solidFill>
                  <a:srgbClr val="000080"/>
                </a:solidFill>
              </a:defRPr>
            </a:lvl1pPr>
          </a:lstStyle>
          <a:p>
            <a:pPr/>
            <a:r>
              <a:t>Roadmap Following…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African Retardation:</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21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Africa</a:t>
            </a:r>
          </a:p>
        </p:txBody>
      </p:sp>
      <p:sp>
        <p:nvSpPr>
          <p:cNvPr id="21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Tu Apr 14: 5.4.2. Africa:</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Read Before: </a:t>
            </a:r>
            <a:r>
              <a:rPr b="1"/>
              <a:t>Nathan Nunn</a:t>
            </a:r>
            <a:r>
              <a:t> (2008): </a:t>
            </a:r>
            <a:r>
              <a:rPr i="1"/>
              <a:t>The Long Term Effects of Africa's Slave Trades</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https://github.com/braddelong/public-files/blob/master/readings/article-nunn-long-term.pdf</a:t>
            </a:r>
            <a:r>
              <a:t>&gt;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3" invalidUrl="" action="" tgtFrame="" tooltip="" history="1" highlightClick="0" endSnd="0"/>
              </a:rPr>
              <a:t>https://github.com/braddelong/public-files/blob/master/econ-135-lecture-21b.pptx</a:t>
            </a:r>
            <a:r>
              <a:t>&gt;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Discussion Thread: &lt;&gt;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Zoom Q&amp;A Session: &lt;&gt;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2">
            <a:extLst/>
          </a:blip>
          <a:stretch>
            <a:fillRect/>
          </a:stretch>
        </p:blipFill>
        <p:spPr>
          <a:xfrm>
            <a:off x="6422777" y="1261269"/>
            <a:ext cx="2592019" cy="3716857"/>
          </a:xfrm>
          <a:prstGeom prst="rect">
            <a:avLst/>
          </a:prstGeom>
          <a:ln w="12700">
            <a:miter lim="400000"/>
          </a:ln>
        </p:spPr>
      </p:pic>
      <p:sp>
        <p:nvSpPr>
          <p:cNvPr id="219" name="Present at the Creation"/>
          <p:cNvSpPr txBox="1"/>
          <p:nvPr>
            <p:ph type="title"/>
          </p:nvPr>
        </p:nvSpPr>
        <p:spPr>
          <a:xfrm>
            <a:off x="124795" y="-1"/>
            <a:ext cx="8890001" cy="1261271"/>
          </a:xfrm>
          <a:prstGeom prst="rect">
            <a:avLst/>
          </a:prstGeom>
        </p:spPr>
        <p:txBody>
          <a:bodyPr/>
          <a:lstStyle>
            <a:lvl1pPr defTabSz="316838">
              <a:defRPr sz="5544"/>
            </a:lvl1pPr>
          </a:lstStyle>
          <a:p>
            <a:pPr/>
            <a:r>
              <a:t>Africa Falls Behind, 1950-2000</a:t>
            </a:r>
          </a:p>
        </p:txBody>
      </p:sp>
      <p:sp>
        <p:nvSpPr>
          <p:cNvPr id="220" name="Somehow, after World War II, nearly everything went right…"/>
          <p:cNvSpPr txBox="1"/>
          <p:nvPr>
            <p:ph type="body" sz="quarter" idx="1"/>
          </p:nvPr>
        </p:nvSpPr>
        <p:spPr>
          <a:xfrm>
            <a:off x="124795" y="1261267"/>
            <a:ext cx="1506242" cy="4687518"/>
          </a:xfrm>
          <a:prstGeom prst="rect">
            <a:avLst/>
          </a:prstGeom>
        </p:spPr>
        <p:txBody>
          <a:bodyPr anchor="t"/>
          <a:lstStyle/>
          <a:p>
            <a:pPr marL="0" indent="0" defTabSz="95790">
              <a:spcBef>
                <a:spcPts val="500"/>
              </a:spcBef>
              <a:buSzTx/>
              <a:buNone/>
              <a:defRPr b="1" sz="1320">
                <a:latin typeface="+mj-lt"/>
                <a:ea typeface="+mj-ea"/>
                <a:cs typeface="+mj-cs"/>
                <a:sym typeface="Helvetica"/>
              </a:defRPr>
            </a:pPr>
            <a:r>
              <a:t>The rest of the global south passes Africa between 1950 &amp; 2000:</a:t>
            </a:r>
          </a:p>
          <a:p>
            <a:pPr marL="69104" indent="-69104" defTabSz="95790">
              <a:spcBef>
                <a:spcPts val="500"/>
              </a:spcBef>
              <a:defRPr sz="1056">
                <a:latin typeface="Times New Roman"/>
                <a:ea typeface="Times New Roman"/>
                <a:cs typeface="Times New Roman"/>
                <a:sym typeface="Times New Roman"/>
              </a:defRPr>
            </a:pPr>
            <a:r>
              <a:t>Most African countries have respectable—not global north but respectable—levels of prosperity in 1950</a:t>
            </a:r>
          </a:p>
          <a:p>
            <a:pPr marL="69104" indent="-69104" defTabSz="95790">
              <a:spcBef>
                <a:spcPts val="500"/>
              </a:spcBef>
              <a:defRPr sz="1056">
                <a:latin typeface="Times New Roman"/>
                <a:ea typeface="Times New Roman"/>
                <a:cs typeface="Times New Roman"/>
                <a:sym typeface="Times New Roman"/>
              </a:defRPr>
            </a:pPr>
            <a:r>
              <a:t>They do get richer from 1950-2000</a:t>
            </a:r>
          </a:p>
          <a:p>
            <a:pPr marL="69104" indent="-69104" defTabSz="95790">
              <a:spcBef>
                <a:spcPts val="500"/>
              </a:spcBef>
              <a:defRPr sz="1056">
                <a:latin typeface="Times New Roman"/>
                <a:ea typeface="Times New Roman"/>
                <a:cs typeface="Times New Roman"/>
                <a:sym typeface="Times New Roman"/>
              </a:defRPr>
            </a:pPr>
            <a:r>
              <a:t>But by 2000 their levels of prosperity are no longer respectable for the global south</a:t>
            </a:r>
          </a:p>
          <a:p>
            <a:pPr lvl="1" marL="172762" indent="-69104" defTabSz="95790">
              <a:spcBef>
                <a:spcPts val="500"/>
              </a:spcBef>
              <a:defRPr sz="1056">
                <a:latin typeface="Times New Roman"/>
                <a:ea typeface="Times New Roman"/>
                <a:cs typeface="Times New Roman"/>
                <a:sym typeface="Times New Roman"/>
              </a:defRPr>
            </a:pPr>
            <a:r>
              <a:t>With the exception of the Maghreb</a:t>
            </a:r>
          </a:p>
          <a:p>
            <a:pPr marL="69104" indent="-69104" defTabSz="95790">
              <a:spcBef>
                <a:spcPts val="500"/>
              </a:spcBef>
              <a:defRPr sz="1056">
                <a:latin typeface="Times New Roman"/>
                <a:ea typeface="Times New Roman"/>
                <a:cs typeface="Times New Roman"/>
                <a:sym typeface="Times New Roman"/>
              </a:defRPr>
            </a:pPr>
            <a:r>
              <a:t>After 2000 Africa gets into growth gear</a:t>
            </a:r>
          </a:p>
          <a:p>
            <a:pPr marL="69104" indent="-69104" defTabSz="95790">
              <a:spcBef>
                <a:spcPts val="500"/>
              </a:spcBef>
              <a:defRPr sz="1056">
                <a:latin typeface="Times New Roman"/>
                <a:ea typeface="Times New Roman"/>
                <a:cs typeface="Times New Roman"/>
                <a:sym typeface="Times New Roman"/>
              </a:defRPr>
            </a:pPr>
            <a:r>
              <a:t>But “African retardation” vis-a-vis south &amp; east Asia &amp; Latin America was not a thing in 1950</a:t>
            </a:r>
          </a:p>
          <a:p>
            <a:pPr marL="69104" indent="-69104" defTabSz="95790">
              <a:spcBef>
                <a:spcPts val="500"/>
              </a:spcBef>
              <a:defRPr sz="1056">
                <a:latin typeface="Times New Roman"/>
                <a:ea typeface="Times New Roman"/>
                <a:cs typeface="Times New Roman"/>
                <a:sym typeface="Times New Roman"/>
              </a:defRPr>
            </a:pPr>
            <a:r>
              <a:t>It is a creation of the post-WWII half century</a:t>
            </a:r>
          </a:p>
        </p:txBody>
      </p:sp>
      <p:sp>
        <p:nvSpPr>
          <p:cNvPr id="22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22" name="Image" descr="Image"/>
          <p:cNvPicPr>
            <a:picLocks noChangeAspect="1"/>
          </p:cNvPicPr>
          <p:nvPr/>
        </p:nvPicPr>
        <p:blipFill>
          <a:blip r:embed="rId3">
            <a:extLst/>
          </a:blip>
          <a:stretch>
            <a:fillRect/>
          </a:stretch>
        </p:blipFill>
        <p:spPr>
          <a:xfrm>
            <a:off x="4042804" y="1261269"/>
            <a:ext cx="2565351" cy="3727553"/>
          </a:xfrm>
          <a:prstGeom prst="rect">
            <a:avLst/>
          </a:prstGeom>
          <a:ln w="12700">
            <a:miter lim="400000"/>
          </a:ln>
        </p:spPr>
      </p:pic>
      <p:pic>
        <p:nvPicPr>
          <p:cNvPr id="223" name="Image" descr="Image"/>
          <p:cNvPicPr>
            <a:picLocks noChangeAspect="1"/>
          </p:cNvPicPr>
          <p:nvPr/>
        </p:nvPicPr>
        <p:blipFill>
          <a:blip r:embed="rId4">
            <a:extLst/>
          </a:blip>
          <a:stretch>
            <a:fillRect/>
          </a:stretch>
        </p:blipFill>
        <p:spPr>
          <a:xfrm>
            <a:off x="1631036" y="1261269"/>
            <a:ext cx="2565350" cy="376630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Present at the Creation"/>
          <p:cNvSpPr txBox="1"/>
          <p:nvPr>
            <p:ph type="title"/>
          </p:nvPr>
        </p:nvSpPr>
        <p:spPr>
          <a:xfrm>
            <a:off x="124795" y="-1"/>
            <a:ext cx="8890001" cy="1261271"/>
          </a:xfrm>
          <a:prstGeom prst="rect">
            <a:avLst/>
          </a:prstGeom>
        </p:spPr>
        <p:txBody>
          <a:bodyPr/>
          <a:lstStyle>
            <a:lvl1pPr defTabSz="316838">
              <a:defRPr sz="5544"/>
            </a:lvl1pPr>
          </a:lstStyle>
          <a:p>
            <a:pPr/>
            <a:r>
              <a:t>Africa Falls Behind, 1950-2000</a:t>
            </a:r>
          </a:p>
        </p:txBody>
      </p:sp>
      <p:sp>
        <p:nvSpPr>
          <p:cNvPr id="226" name="Somehow, after World War II, nearly everything went right…"/>
          <p:cNvSpPr txBox="1"/>
          <p:nvPr>
            <p:ph type="body" sz="half" idx="1"/>
          </p:nvPr>
        </p:nvSpPr>
        <p:spPr>
          <a:xfrm>
            <a:off x="124795" y="1261267"/>
            <a:ext cx="3945014" cy="4687518"/>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Four example African countries:</a:t>
            </a:r>
          </a:p>
          <a:p>
            <a:pPr marL="111509" indent="-111509" defTabSz="154570">
              <a:spcBef>
                <a:spcPts val="800"/>
              </a:spcBef>
              <a:defRPr sz="1703">
                <a:latin typeface="Times New Roman"/>
                <a:ea typeface="Times New Roman"/>
                <a:cs typeface="Times New Roman"/>
                <a:sym typeface="Times New Roman"/>
              </a:defRPr>
            </a:pPr>
            <a:r>
              <a:t>Egypt (north, Maghreb), Ethiopia (east, poor), Ghana (west, well-integrated economically), &amp; Zambia (south, industrializing)</a:t>
            </a:r>
          </a:p>
          <a:p>
            <a:pPr lvl="1" marL="278775" indent="-111509" defTabSz="154570">
              <a:spcBef>
                <a:spcPts val="800"/>
              </a:spcBef>
              <a:defRPr sz="1703">
                <a:latin typeface="Times New Roman"/>
                <a:ea typeface="Times New Roman"/>
                <a:cs typeface="Times New Roman"/>
                <a:sym typeface="Times New Roman"/>
              </a:defRPr>
            </a:pPr>
            <a:r>
              <a:t>Zambia, Ghana richer than Portugal in 1950</a:t>
            </a:r>
          </a:p>
          <a:p>
            <a:pPr marL="111509" indent="-111509" defTabSz="154570">
              <a:spcBef>
                <a:spcPts val="800"/>
              </a:spcBef>
              <a:defRPr sz="1703">
                <a:latin typeface="Times New Roman"/>
                <a:ea typeface="Times New Roman"/>
                <a:cs typeface="Times New Roman"/>
                <a:sym typeface="Times New Roman"/>
              </a:defRPr>
            </a:pPr>
            <a:r>
              <a:t>Egypt does not converge, but it grows along with the world from 1950-2000</a:t>
            </a:r>
          </a:p>
          <a:p>
            <a:pPr marL="111509" indent="-111509" defTabSz="154570">
              <a:spcBef>
                <a:spcPts val="800"/>
              </a:spcBef>
              <a:defRPr sz="1703">
                <a:latin typeface="Times New Roman"/>
                <a:ea typeface="Times New Roman"/>
                <a:cs typeface="Times New Roman"/>
                <a:sym typeface="Times New Roman"/>
              </a:defRPr>
            </a:pPr>
            <a:r>
              <a:t>The other three? Not</a:t>
            </a:r>
          </a:p>
          <a:p>
            <a:pPr lvl="1" marL="278775" indent="-111509" defTabSz="154570">
              <a:spcBef>
                <a:spcPts val="800"/>
              </a:spcBef>
              <a:defRPr sz="1703">
                <a:latin typeface="Times New Roman"/>
                <a:ea typeface="Times New Roman"/>
                <a:cs typeface="Times New Roman"/>
                <a:sym typeface="Times New Roman"/>
              </a:defRPr>
            </a:pPr>
            <a:r>
              <a:t>Substantial 1950-2000 improvements in life expectancy &amp; other social indicators, however</a:t>
            </a:r>
          </a:p>
          <a:p>
            <a:pPr marL="111509" indent="-111509" defTabSz="154570">
              <a:spcBef>
                <a:spcPts val="800"/>
              </a:spcBef>
              <a:defRPr sz="1703">
                <a:latin typeface="Times New Roman"/>
                <a:ea typeface="Times New Roman"/>
                <a:cs typeface="Times New Roman"/>
                <a:sym typeface="Times New Roman"/>
              </a:defRPr>
            </a:pPr>
            <a:r>
              <a:t>What changes for good for Africa in 2000?</a:t>
            </a:r>
          </a:p>
        </p:txBody>
      </p:sp>
      <p:sp>
        <p:nvSpPr>
          <p:cNvPr id="22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28" name="Image" descr="Image"/>
          <p:cNvPicPr>
            <a:picLocks noChangeAspect="1"/>
          </p:cNvPicPr>
          <p:nvPr/>
        </p:nvPicPr>
        <p:blipFill>
          <a:blip r:embed="rId2">
            <a:extLst/>
          </a:blip>
          <a:stretch>
            <a:fillRect/>
          </a:stretch>
        </p:blipFill>
        <p:spPr>
          <a:xfrm>
            <a:off x="4069808" y="1261269"/>
            <a:ext cx="4944988" cy="524830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Present at the Creation"/>
          <p:cNvSpPr txBox="1"/>
          <p:nvPr>
            <p:ph type="title"/>
          </p:nvPr>
        </p:nvSpPr>
        <p:spPr>
          <a:xfrm>
            <a:off x="124795" y="-1"/>
            <a:ext cx="8890001" cy="1261271"/>
          </a:xfrm>
          <a:prstGeom prst="rect">
            <a:avLst/>
          </a:prstGeom>
        </p:spPr>
        <p:txBody>
          <a:bodyPr/>
          <a:lstStyle>
            <a:lvl1pPr defTabSz="279805">
              <a:defRPr sz="4896"/>
            </a:lvl1pPr>
          </a:lstStyle>
          <a:p>
            <a:pPr/>
            <a:r>
              <a:t>African Institutional Development</a:t>
            </a:r>
          </a:p>
        </p:txBody>
      </p:sp>
      <p:sp>
        <p:nvSpPr>
          <p:cNvPr id="23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Sub-Saharan Africa comes late to state-building:</a:t>
            </a:r>
          </a:p>
          <a:p>
            <a:pPr marL="91092" indent="-91092" defTabSz="126268">
              <a:spcBef>
                <a:spcPts val="600"/>
              </a:spcBef>
              <a:defRPr sz="1392">
                <a:latin typeface="Times New Roman"/>
                <a:ea typeface="Times New Roman"/>
                <a:cs typeface="Times New Roman"/>
                <a:sym typeface="Times New Roman"/>
              </a:defRPr>
            </a:pPr>
            <a:r>
              <a:t>“Stateless” societies were still common in Africa until after WWII:</a:t>
            </a:r>
          </a:p>
          <a:p>
            <a:pPr lvl="1" marL="227731" indent="-91092" defTabSz="126268">
              <a:spcBef>
                <a:spcPts val="600"/>
              </a:spcBef>
              <a:defRPr sz="1392">
                <a:latin typeface="Times New Roman"/>
                <a:ea typeface="Times New Roman"/>
                <a:cs typeface="Times New Roman"/>
                <a:sym typeface="Times New Roman"/>
              </a:defRPr>
            </a:pPr>
            <a:r>
              <a:t>Somalia</a:t>
            </a:r>
          </a:p>
          <a:p>
            <a:pPr lvl="1" marL="227731" indent="-91092" defTabSz="126268">
              <a:spcBef>
                <a:spcPts val="600"/>
              </a:spcBef>
              <a:defRPr sz="1392">
                <a:latin typeface="Times New Roman"/>
                <a:ea typeface="Times New Roman"/>
                <a:cs typeface="Times New Roman"/>
                <a:sym typeface="Times New Roman"/>
              </a:defRPr>
            </a:pPr>
            <a:r>
              <a:t>The Nuer in South Sudan </a:t>
            </a:r>
          </a:p>
          <a:p>
            <a:pPr lvl="1" marL="227731" indent="-91092" defTabSz="126268">
              <a:spcBef>
                <a:spcPts val="600"/>
              </a:spcBef>
              <a:defRPr sz="1392">
                <a:latin typeface="Times New Roman"/>
                <a:ea typeface="Times New Roman"/>
                <a:cs typeface="Times New Roman"/>
                <a:sym typeface="Times New Roman"/>
              </a:defRPr>
            </a:pPr>
            <a:r>
              <a:t>The Tallensi in northern Ghana </a:t>
            </a:r>
          </a:p>
          <a:p>
            <a:pPr lvl="1" marL="227731" indent="-91092" defTabSz="126268">
              <a:spcBef>
                <a:spcPts val="600"/>
              </a:spcBef>
              <a:defRPr sz="1392">
                <a:latin typeface="Times New Roman"/>
                <a:ea typeface="Times New Roman"/>
                <a:cs typeface="Times New Roman"/>
                <a:sym typeface="Times New Roman"/>
              </a:defRPr>
            </a:pPr>
            <a:r>
              <a:t>The Hadza of Tanzania </a:t>
            </a:r>
          </a:p>
          <a:p>
            <a:pPr lvl="1" marL="227731" indent="-91092" defTabSz="126268">
              <a:spcBef>
                <a:spcPts val="600"/>
              </a:spcBef>
              <a:defRPr sz="1392">
                <a:latin typeface="Times New Roman"/>
                <a:ea typeface="Times New Roman"/>
                <a:cs typeface="Times New Roman"/>
                <a:sym typeface="Times New Roman"/>
              </a:defRPr>
            </a:pPr>
            <a:r>
              <a:t>The San in Botswana </a:t>
            </a:r>
          </a:p>
          <a:p>
            <a:pPr marL="91092" indent="-91092" defTabSz="126268">
              <a:spcBef>
                <a:spcPts val="600"/>
              </a:spcBef>
              <a:defRPr sz="1392">
                <a:latin typeface="Times New Roman"/>
                <a:ea typeface="Times New Roman"/>
                <a:cs typeface="Times New Roman"/>
                <a:sym typeface="Times New Roman"/>
              </a:defRPr>
            </a:pPr>
            <a:r>
              <a:t>Philip Curtin: In 1890 a quarter of Africans in “stateless” societies</a:t>
            </a:r>
          </a:p>
          <a:p>
            <a:pPr marL="91092" indent="-91092" defTabSz="126268">
              <a:spcBef>
                <a:spcPts val="600"/>
              </a:spcBef>
              <a:defRPr sz="1392">
                <a:latin typeface="Times New Roman"/>
                <a:ea typeface="Times New Roman"/>
                <a:cs typeface="Times New Roman"/>
                <a:sym typeface="Times New Roman"/>
              </a:defRPr>
            </a:pPr>
            <a:r>
              <a:t>Early 1400s: Kongo, Loango, Tio, Luba, Rund</a:t>
            </a:r>
          </a:p>
          <a:p>
            <a:pPr marL="91092" indent="-91092" defTabSz="126268">
              <a:spcBef>
                <a:spcPts val="600"/>
              </a:spcBef>
              <a:defRPr sz="1392">
                <a:latin typeface="Times New Roman"/>
                <a:ea typeface="Times New Roman"/>
                <a:cs typeface="Times New Roman"/>
                <a:sym typeface="Times New Roman"/>
              </a:defRPr>
            </a:pPr>
            <a:r>
              <a:t>Since 1000: Ghana, Mali, Songhay</a:t>
            </a:r>
          </a:p>
          <a:p>
            <a:pPr marL="91092" indent="-91092" defTabSz="126268">
              <a:spcBef>
                <a:spcPts val="600"/>
              </a:spcBef>
              <a:defRPr sz="1392">
                <a:latin typeface="Times New Roman"/>
                <a:ea typeface="Times New Roman"/>
                <a:cs typeface="Times New Roman"/>
                <a:sym typeface="Times New Roman"/>
              </a:defRPr>
            </a:pPr>
            <a:r>
              <a:t>Great Zimbabwe?</a:t>
            </a:r>
          </a:p>
          <a:p>
            <a:pPr marL="91092" indent="-91092" defTabSz="126268">
              <a:spcBef>
                <a:spcPts val="600"/>
              </a:spcBef>
              <a:defRPr sz="1392">
                <a:latin typeface="Times New Roman"/>
                <a:ea typeface="Times New Roman"/>
                <a:cs typeface="Times New Roman"/>
                <a:sym typeface="Times New Roman"/>
              </a:defRPr>
            </a:pPr>
            <a:r>
              <a:t>Nubia, Kush, Axum</a:t>
            </a:r>
          </a:p>
          <a:p>
            <a:pPr marL="91092" indent="-91092" defTabSz="126268">
              <a:spcBef>
                <a:spcPts val="600"/>
              </a:spcBef>
              <a:defRPr sz="1392">
                <a:latin typeface="Times New Roman"/>
                <a:ea typeface="Times New Roman"/>
                <a:cs typeface="Times New Roman"/>
                <a:sym typeface="Times New Roman"/>
              </a:defRPr>
            </a:pPr>
            <a:r>
              <a:t>Why might African political centralization have been delayed?:</a:t>
            </a:r>
          </a:p>
          <a:p>
            <a:pPr lvl="1" marL="227731" indent="-91092" defTabSz="126268">
              <a:spcBef>
                <a:spcPts val="600"/>
              </a:spcBef>
              <a:defRPr sz="1392">
                <a:latin typeface="Times New Roman"/>
                <a:ea typeface="Times New Roman"/>
                <a:cs typeface="Times New Roman"/>
                <a:sym typeface="Times New Roman"/>
              </a:defRPr>
            </a:pPr>
            <a:r>
              <a:t>Diamond: Lack of wheat, rice, corn agricultural staples for intensive agriculture—hence low population density</a:t>
            </a:r>
          </a:p>
          <a:p>
            <a:pPr lvl="1" marL="227731" indent="-91092" defTabSz="126268">
              <a:spcBef>
                <a:spcPts val="600"/>
              </a:spcBef>
              <a:defRPr sz="1392">
                <a:latin typeface="Times New Roman"/>
                <a:ea typeface="Times New Roman"/>
                <a:cs typeface="Times New Roman"/>
                <a:sym typeface="Times New Roman"/>
              </a:defRPr>
            </a:pPr>
            <a:r>
              <a:t>Adverse disease environment?</a:t>
            </a:r>
          </a:p>
          <a:p>
            <a:pPr lvl="1" marL="227731" indent="-91092" defTabSz="126268">
              <a:spcBef>
                <a:spcPts val="600"/>
              </a:spcBef>
              <a:defRPr sz="1392">
                <a:latin typeface="Times New Roman"/>
                <a:ea typeface="Times New Roman"/>
                <a:cs typeface="Times New Roman"/>
                <a:sym typeface="Times New Roman"/>
              </a:defRPr>
            </a:pPr>
            <a:r>
              <a:t>Vansina/McIntosh: unique sub-Saharan African sociological matrix inhibits centralization</a:t>
            </a:r>
          </a:p>
        </p:txBody>
      </p:sp>
      <p:sp>
        <p:nvSpPr>
          <p:cNvPr id="23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sent at the Creation"/>
          <p:cNvSpPr txBox="1"/>
          <p:nvPr>
            <p:ph type="title"/>
          </p:nvPr>
        </p:nvSpPr>
        <p:spPr>
          <a:xfrm>
            <a:off x="124795" y="-1"/>
            <a:ext cx="8890001" cy="1261271"/>
          </a:xfrm>
          <a:prstGeom prst="rect">
            <a:avLst/>
          </a:prstGeom>
        </p:spPr>
        <p:txBody>
          <a:bodyPr/>
          <a:lstStyle>
            <a:lvl1pPr defTabSz="242772">
              <a:defRPr sz="4248"/>
            </a:lvl1pPr>
          </a:lstStyle>
          <a:p>
            <a:pPr/>
            <a:r>
              <a:t>Within Sub-Saharan Africa Correlations</a:t>
            </a:r>
          </a:p>
        </p:txBody>
      </p:sp>
      <p:sp>
        <p:nvSpPr>
          <p:cNvPr id="235" name="Somehow, after World War II, nearly everything went right…"/>
          <p:cNvSpPr txBox="1"/>
          <p:nvPr>
            <p:ph type="body" sz="half" idx="1"/>
          </p:nvPr>
        </p:nvSpPr>
        <p:spPr>
          <a:xfrm>
            <a:off x="124795" y="1261267"/>
            <a:ext cx="4477106" cy="4687518"/>
          </a:xfrm>
          <a:prstGeom prst="rect">
            <a:avLst/>
          </a:prstGeom>
        </p:spPr>
        <p:txBody>
          <a:bodyPr anchor="t"/>
          <a:lstStyle/>
          <a:p>
            <a:pPr marL="0" indent="0" defTabSz="171986">
              <a:spcBef>
                <a:spcPts val="900"/>
              </a:spcBef>
              <a:buSzTx/>
              <a:buNone/>
              <a:defRPr b="1" sz="2370">
                <a:latin typeface="+mj-lt"/>
                <a:ea typeface="+mj-ea"/>
                <a:cs typeface="+mj-cs"/>
                <a:sym typeface="Helvetica"/>
              </a:defRPr>
            </a:pPr>
            <a:r>
              <a:t>James Robinson: what determines a society’s “level of sovereignty” within Africa?:</a:t>
            </a:r>
          </a:p>
          <a:p>
            <a:pPr marL="124074" indent="-124074" defTabSz="171986">
              <a:spcBef>
                <a:spcPts val="900"/>
              </a:spcBef>
              <a:defRPr sz="1896">
                <a:latin typeface="Times New Roman"/>
                <a:ea typeface="Times New Roman"/>
                <a:cs typeface="Times New Roman"/>
                <a:sym typeface="Times New Roman"/>
              </a:defRPr>
            </a:pPr>
            <a:r>
              <a:t>Not correlated with agricultural potential</a:t>
            </a:r>
          </a:p>
          <a:p>
            <a:pPr marL="124074" indent="-124074" defTabSz="171986">
              <a:spcBef>
                <a:spcPts val="900"/>
              </a:spcBef>
              <a:defRPr sz="1896">
                <a:latin typeface="Times New Roman"/>
                <a:ea typeface="Times New Roman"/>
                <a:cs typeface="Times New Roman"/>
                <a:sym typeface="Times New Roman"/>
              </a:defRPr>
            </a:pPr>
            <a:r>
              <a:t>Not correlated with disease burden</a:t>
            </a:r>
          </a:p>
          <a:p>
            <a:pPr marL="124074" indent="-124074" defTabSz="171986">
              <a:spcBef>
                <a:spcPts val="900"/>
              </a:spcBef>
              <a:defRPr sz="1896">
                <a:latin typeface="Times New Roman"/>
                <a:ea typeface="Times New Roman"/>
                <a:cs typeface="Times New Roman"/>
                <a:sym typeface="Times New Roman"/>
              </a:defRPr>
            </a:pPr>
            <a:r>
              <a:t>Correlated with population density</a:t>
            </a:r>
          </a:p>
          <a:p>
            <a:pPr marL="124074" indent="-124074" defTabSz="171986">
              <a:spcBef>
                <a:spcPts val="900"/>
              </a:spcBef>
              <a:defRPr sz="1896">
                <a:latin typeface="Times New Roman"/>
                <a:ea typeface="Times New Roman"/>
                <a:cs typeface="Times New Roman"/>
                <a:sym typeface="Times New Roman"/>
              </a:defRPr>
            </a:pPr>
            <a:r>
              <a:t>Social network ties &amp; belief structures?</a:t>
            </a:r>
          </a:p>
          <a:p>
            <a:pPr lvl="1" marL="310186" indent="-124074" defTabSz="171986">
              <a:spcBef>
                <a:spcPts val="900"/>
              </a:spcBef>
              <a:defRPr sz="1896">
                <a:latin typeface="Times New Roman"/>
                <a:ea typeface="Times New Roman"/>
                <a:cs typeface="Times New Roman"/>
                <a:sym typeface="Times New Roman"/>
              </a:defRPr>
            </a:pPr>
            <a:r>
              <a:t>Little robustness</a:t>
            </a:r>
          </a:p>
          <a:p>
            <a:pPr lvl="1" marL="310186" indent="-124074" defTabSz="171986">
              <a:spcBef>
                <a:spcPts val="900"/>
              </a:spcBef>
              <a:defRPr sz="1896">
                <a:latin typeface="Times New Roman"/>
                <a:ea typeface="Times New Roman"/>
                <a:cs typeface="Times New Roman"/>
                <a:sym typeface="Times New Roman"/>
              </a:defRPr>
            </a:pPr>
            <a:r>
              <a:t>(age) x (kinship) x (witchcraft)</a:t>
            </a:r>
          </a:p>
          <a:p>
            <a:pPr marL="124074" indent="-124074" defTabSz="171986">
              <a:spcBef>
                <a:spcPts val="900"/>
              </a:spcBef>
              <a:defRPr sz="1896">
                <a:latin typeface="Times New Roman"/>
                <a:ea typeface="Times New Roman"/>
                <a:cs typeface="Times New Roman"/>
                <a:sym typeface="Times New Roman"/>
              </a:defRPr>
            </a:pPr>
            <a:r>
              <a:t>Is sub-Saharan Africa in the agrarian age a success? Society successfully resisting the state?</a:t>
            </a:r>
          </a:p>
        </p:txBody>
      </p:sp>
      <p:sp>
        <p:nvSpPr>
          <p:cNvPr id="2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37" name="Image" descr="Image"/>
          <p:cNvPicPr>
            <a:picLocks noChangeAspect="0"/>
          </p:cNvPicPr>
          <p:nvPr/>
        </p:nvPicPr>
        <p:blipFill>
          <a:blip r:embed="rId2">
            <a:extLst/>
          </a:blip>
          <a:stretch>
            <a:fillRect/>
          </a:stretch>
        </p:blipFill>
        <p:spPr>
          <a:xfrm>
            <a:off x="4601900" y="1261269"/>
            <a:ext cx="4412896" cy="524830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Present at the Creation"/>
          <p:cNvSpPr txBox="1"/>
          <p:nvPr>
            <p:ph type="title"/>
          </p:nvPr>
        </p:nvSpPr>
        <p:spPr>
          <a:xfrm>
            <a:off x="124795" y="-1"/>
            <a:ext cx="8890001" cy="1261271"/>
          </a:xfrm>
          <a:prstGeom prst="rect">
            <a:avLst/>
          </a:prstGeom>
        </p:spPr>
        <p:txBody>
          <a:bodyPr/>
          <a:lstStyle>
            <a:lvl1pPr defTabSz="411479">
              <a:defRPr sz="7200"/>
            </a:lvl1pPr>
          </a:lstStyle>
          <a:p>
            <a:pPr/>
            <a:r>
              <a:t>I Samuel 8:4 ff.</a:t>
            </a:r>
          </a:p>
        </p:txBody>
      </p:sp>
      <p:sp>
        <p:nvSpPr>
          <p:cNvPr id="24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All the elders of Israel gathered themselves together, and came to Samuel unto Ramah:</a:t>
            </a:r>
          </a:p>
          <a:p>
            <a:pPr marL="102086" indent="-102086" defTabSz="141508">
              <a:spcBef>
                <a:spcPts val="700"/>
              </a:spcBef>
              <a:defRPr sz="1560">
                <a:latin typeface="Times New Roman"/>
                <a:ea typeface="Times New Roman"/>
                <a:cs typeface="Times New Roman"/>
                <a:sym typeface="Times New Roman"/>
              </a:defRPr>
            </a:pPr>
            <a:r>
              <a:t>And said unto him, “Behold, thou art old, and thy sons walk not in thy ways: now make us a king to judge us like all the nations.”…</a:t>
            </a:r>
          </a:p>
          <a:p>
            <a:pPr marL="102086" indent="-102086" defTabSz="141508">
              <a:spcBef>
                <a:spcPts val="700"/>
              </a:spcBef>
              <a:defRPr sz="1560">
                <a:latin typeface="Times New Roman"/>
                <a:ea typeface="Times New Roman"/>
                <a:cs typeface="Times New Roman"/>
                <a:sym typeface="Times New Roman"/>
              </a:defRPr>
            </a:pPr>
            <a:r>
              <a:t>And Samuel told all the words of the Lord unto the people that asked of him a king. And he said:</a:t>
            </a:r>
          </a:p>
          <a:p>
            <a:pPr lvl="1" marL="255216" indent="-102086" defTabSz="141508">
              <a:spcBef>
                <a:spcPts val="700"/>
              </a:spcBef>
              <a:defRPr sz="1560">
                <a:latin typeface="Times New Roman"/>
                <a:ea typeface="Times New Roman"/>
                <a:cs typeface="Times New Roman"/>
                <a:sym typeface="Times New Roman"/>
              </a:defRPr>
            </a:pPr>
            <a:r>
              <a:t>“This will be the manner of the king that shall reign over you: He will take your sons, and appoint them for himself, for his chariots, and to be his horsemen; and some shall run before his chariots. And he will appoint him captains over thousands, and captains over fifties; and will set them to ear his ground, and to reap his harvest, and to make his instruments of war, and instruments of his chariots. And he will take your daughters to be confectionaries, and to be cooks, and to be bakers.</a:t>
            </a:r>
          </a:p>
          <a:p>
            <a:pPr lvl="1" marL="255216" indent="-102086" defTabSz="141508">
              <a:spcBef>
                <a:spcPts val="700"/>
              </a:spcBef>
              <a:defRPr sz="1560">
                <a:latin typeface="Times New Roman"/>
                <a:ea typeface="Times New Roman"/>
                <a:cs typeface="Times New Roman"/>
                <a:sym typeface="Times New Roman"/>
              </a:defRPr>
            </a:pPr>
            <a:r>
              <a:t>“And he will take your fields, and your vineyards, and your oliveyards, even the best of them, and give them to his servants. And he will take the tenth of your seed, and of your vineyards, and give to his officers, and to his servants. And he will take your menservants, and your maidservants, and your goodliest young men, and your asses, and put them to his work.</a:t>
            </a:r>
          </a:p>
          <a:p>
            <a:pPr lvl="1" marL="255216" indent="-102086" defTabSz="141508">
              <a:spcBef>
                <a:spcPts val="700"/>
              </a:spcBef>
              <a:defRPr sz="1560">
                <a:latin typeface="Times New Roman"/>
                <a:ea typeface="Times New Roman"/>
                <a:cs typeface="Times New Roman"/>
                <a:sym typeface="Times New Roman"/>
              </a:defRPr>
            </a:pPr>
            <a:r>
              <a:t>“He will take the tenth of your sheep: and ye shall be his servants.</a:t>
            </a:r>
          </a:p>
          <a:p>
            <a:pPr lvl="1" marL="255216" indent="-102086" defTabSz="141508">
              <a:spcBef>
                <a:spcPts val="700"/>
              </a:spcBef>
              <a:defRPr sz="1560">
                <a:latin typeface="Times New Roman"/>
                <a:ea typeface="Times New Roman"/>
                <a:cs typeface="Times New Roman"/>
                <a:sym typeface="Times New Roman"/>
              </a:defRPr>
            </a:pPr>
            <a:r>
              <a:t>“And ye shall cry out in that day because of your king which ye shall have chosen you; and the Lord will not hear you in that day…”</a:t>
            </a:r>
          </a:p>
        </p:txBody>
      </p:sp>
      <p:sp>
        <p:nvSpPr>
          <p:cNvPr id="24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Present at the Creation"/>
          <p:cNvSpPr txBox="1"/>
          <p:nvPr>
            <p:ph type="title"/>
          </p:nvPr>
        </p:nvSpPr>
        <p:spPr>
          <a:xfrm>
            <a:off x="124795" y="-1"/>
            <a:ext cx="8890001" cy="1261271"/>
          </a:xfrm>
          <a:prstGeom prst="rect">
            <a:avLst/>
          </a:prstGeom>
        </p:spPr>
        <p:txBody>
          <a:bodyPr/>
          <a:lstStyle>
            <a:lvl1pPr defTabSz="411479">
              <a:defRPr sz="7200"/>
            </a:lvl1pPr>
          </a:lstStyle>
          <a:p>
            <a:pPr/>
            <a:r>
              <a:t>Slavery in Africa</a:t>
            </a:r>
          </a:p>
        </p:txBody>
      </p:sp>
      <p:sp>
        <p:nvSpPr>
          <p:cNvPr id="24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4164">
              <a:spcBef>
                <a:spcPts val="900"/>
              </a:spcBef>
              <a:buSzTx/>
              <a:buNone/>
              <a:defRPr b="1">
                <a:latin typeface="+mj-lt"/>
                <a:ea typeface="+mj-ea"/>
                <a:cs typeface="+mj-cs"/>
                <a:sym typeface="Helvetica"/>
              </a:defRPr>
            </a:pPr>
            <a:r>
              <a:t>Slavery &amp; thralldom common in human history:</a:t>
            </a:r>
          </a:p>
          <a:p>
            <a:pPr marL="125644" indent="-125644" defTabSz="174164">
              <a:spcBef>
                <a:spcPts val="900"/>
              </a:spcBef>
              <a:defRPr sz="1920">
                <a:latin typeface="Times New Roman"/>
                <a:ea typeface="Times New Roman"/>
                <a:cs typeface="Times New Roman"/>
                <a:sym typeface="Times New Roman"/>
              </a:defRPr>
            </a:pPr>
            <a:r>
              <a:t>Steal people, rip them out of their social context, and sell them to foreigners</a:t>
            </a:r>
          </a:p>
          <a:p>
            <a:pPr marL="125644" indent="-125644" defTabSz="174164">
              <a:spcBef>
                <a:spcPts val="900"/>
              </a:spcBef>
              <a:defRPr sz="1920">
                <a:latin typeface="Times New Roman"/>
                <a:ea typeface="Times New Roman"/>
                <a:cs typeface="Times New Roman"/>
                <a:sym typeface="Times New Roman"/>
              </a:defRPr>
            </a:pPr>
            <a:r>
              <a:t>Then, without social ties or orientation, they can be treated worse than poor third cousins</a:t>
            </a:r>
          </a:p>
          <a:p>
            <a:pPr lvl="1" marL="314112" indent="-125644" defTabSz="174164">
              <a:spcBef>
                <a:spcPts val="900"/>
              </a:spcBef>
              <a:defRPr sz="1920">
                <a:latin typeface="Times New Roman"/>
                <a:ea typeface="Times New Roman"/>
                <a:cs typeface="Times New Roman"/>
                <a:sym typeface="Times New Roman"/>
              </a:defRPr>
            </a:pPr>
            <a:r>
              <a:t>Or things can get much nastier: galleys, mines, plantations</a:t>
            </a:r>
          </a:p>
          <a:p>
            <a:pPr marL="125644" indent="-125644" defTabSz="174164">
              <a:spcBef>
                <a:spcPts val="900"/>
              </a:spcBef>
              <a:defRPr sz="1920">
                <a:latin typeface="Times New Roman"/>
                <a:ea typeface="Times New Roman"/>
                <a:cs typeface="Times New Roman"/>
                <a:sym typeface="Times New Roman"/>
              </a:defRPr>
            </a:pPr>
            <a:r>
              <a:t>Genesis 37:23 ff.:</a:t>
            </a:r>
          </a:p>
          <a:p>
            <a:pPr lvl="1" marL="314112" indent="-125644" defTabSz="174164">
              <a:spcBef>
                <a:spcPts val="900"/>
              </a:spcBef>
              <a:defRPr sz="1920">
                <a:latin typeface="Times New Roman"/>
                <a:ea typeface="Times New Roman"/>
                <a:cs typeface="Times New Roman"/>
                <a:sym typeface="Times New Roman"/>
              </a:defRPr>
            </a:pPr>
            <a:r>
              <a:t>When Joseph was come unto his brethren, that they stript Joseph… and cast him into a pit…. And, behold, a company of Ishmeelites came from Gilead with their camels bearing spicery and balm and myrrh, going to carry it down to Egypt. And Judah said unto his brethren, “What profit is it if we slay our brother, and conceal his blood? Come, and let us sell him to the Ishmeelites, and let not our hand be upon him; for he is our brother and our flesh.” And his brethren were content…. They drew and lifted up Joseph out of the pit, and sold Joseph to the Ishmeelites for twenty pieces of silver: and they brought Joseph into Egypt…. And the Midianites sold him into Egypt unto Potiphar, an officer of Pharaoh's, and captain of the guard…”</a:t>
            </a:r>
          </a:p>
        </p:txBody>
      </p:sp>
      <p:sp>
        <p:nvSpPr>
          <p:cNvPr id="24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115"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16"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117"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118"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119"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120"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Present at the Creation"/>
          <p:cNvSpPr txBox="1"/>
          <p:nvPr>
            <p:ph type="title"/>
          </p:nvPr>
        </p:nvSpPr>
        <p:spPr>
          <a:xfrm>
            <a:off x="124795" y="-1"/>
            <a:ext cx="8890001" cy="1261271"/>
          </a:xfrm>
          <a:prstGeom prst="rect">
            <a:avLst/>
          </a:prstGeom>
        </p:spPr>
        <p:txBody>
          <a:bodyPr/>
          <a:lstStyle>
            <a:lvl1pPr defTabSz="411479">
              <a:defRPr sz="7200"/>
            </a:lvl1pPr>
          </a:lstStyle>
          <a:p>
            <a:pPr/>
            <a:r>
              <a:t>Slavery in Africa II</a:t>
            </a:r>
          </a:p>
        </p:txBody>
      </p:sp>
      <p:sp>
        <p:nvSpPr>
          <p:cNvPr id="24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Slave trades in the past millennium:</a:t>
            </a:r>
          </a:p>
          <a:p>
            <a:pPr marL="105227" indent="-105227" defTabSz="145862">
              <a:spcBef>
                <a:spcPts val="800"/>
              </a:spcBef>
              <a:defRPr sz="1608">
                <a:latin typeface="Times New Roman"/>
                <a:ea typeface="Times New Roman"/>
                <a:cs typeface="Times New Roman"/>
                <a:sym typeface="Times New Roman"/>
              </a:defRPr>
            </a:pPr>
            <a:r>
              <a:t>“Black Sea”</a:t>
            </a:r>
          </a:p>
          <a:p>
            <a:pPr marL="105227" indent="-105227" defTabSz="145862">
              <a:spcBef>
                <a:spcPts val="800"/>
              </a:spcBef>
              <a:defRPr sz="1608">
                <a:latin typeface="Times New Roman"/>
                <a:ea typeface="Times New Roman"/>
                <a:cs typeface="Times New Roman"/>
                <a:sym typeface="Times New Roman"/>
              </a:defRPr>
            </a:pPr>
            <a:r>
              <a:t>“Barbary Coast”</a:t>
            </a:r>
          </a:p>
          <a:p>
            <a:pPr marL="105227" indent="-105227" defTabSz="145862">
              <a:spcBef>
                <a:spcPts val="800"/>
              </a:spcBef>
              <a:defRPr sz="1608">
                <a:latin typeface="Times New Roman"/>
                <a:ea typeface="Times New Roman"/>
                <a:cs typeface="Times New Roman"/>
                <a:sym typeface="Times New Roman"/>
              </a:defRPr>
            </a:pPr>
            <a:r>
              <a:t>Indian Ocean</a:t>
            </a:r>
          </a:p>
          <a:p>
            <a:pPr marL="105227" indent="-105227" defTabSz="145862">
              <a:spcBef>
                <a:spcPts val="800"/>
              </a:spcBef>
              <a:defRPr sz="1608">
                <a:latin typeface="Times New Roman"/>
                <a:ea typeface="Times New Roman"/>
                <a:cs typeface="Times New Roman"/>
                <a:sym typeface="Times New Roman"/>
              </a:defRPr>
            </a:pPr>
            <a:r>
              <a:t>Atlantic-Caribbean</a:t>
            </a:r>
          </a:p>
          <a:p>
            <a:pPr marL="105227" indent="-105227" defTabSz="145862">
              <a:spcBef>
                <a:spcPts val="800"/>
              </a:spcBef>
              <a:defRPr sz="1608">
                <a:latin typeface="Times New Roman"/>
                <a:ea typeface="Times New Roman"/>
                <a:cs typeface="Times New Roman"/>
                <a:sym typeface="Times New Roman"/>
              </a:defRPr>
            </a:pPr>
            <a:r>
              <a:t>Two moments at which slavery rapidly intensified:</a:t>
            </a:r>
          </a:p>
          <a:p>
            <a:pPr lvl="1" marL="263069" indent="-105227" defTabSz="145862">
              <a:spcBef>
                <a:spcPts val="800"/>
              </a:spcBef>
              <a:defRPr sz="1608">
                <a:latin typeface="Times New Roman"/>
                <a:ea typeface="Times New Roman"/>
                <a:cs typeface="Times New Roman"/>
                <a:sym typeface="Times New Roman"/>
              </a:defRPr>
            </a:pPr>
            <a:r>
              <a:t>Coming of the slavery-driven “Atlantic economy” after 1600</a:t>
            </a:r>
          </a:p>
          <a:p>
            <a:pPr lvl="1" marL="263069" indent="-105227" defTabSz="145862">
              <a:spcBef>
                <a:spcPts val="800"/>
              </a:spcBef>
              <a:defRPr sz="1608">
                <a:latin typeface="Times New Roman"/>
                <a:ea typeface="Times New Roman"/>
                <a:cs typeface="Times New Roman"/>
                <a:sym typeface="Times New Roman"/>
              </a:defRPr>
            </a:pPr>
            <a:r>
              <a:t>Abolition of the slave trade, followed by redeployment of slaves into African plantations to grow export agricultural crops</a:t>
            </a:r>
          </a:p>
          <a:p>
            <a:pPr lvl="2" marL="700857" indent="-105227" defTabSz="145862">
              <a:spcBef>
                <a:spcPts val="800"/>
              </a:spcBef>
              <a:defRPr sz="1608">
                <a:latin typeface="Times New Roman"/>
                <a:ea typeface="Times New Roman"/>
                <a:cs typeface="Times New Roman"/>
                <a:sym typeface="Times New Roman"/>
              </a:defRPr>
            </a:pPr>
            <a:r>
              <a:t>30% of western Sudanese slaves in 1900? Slavery “abolished” in Sierra Leone in 1928, in Nigeria in 1936, in Mauritania in 1981</a:t>
            </a:r>
          </a:p>
          <a:p>
            <a:pPr marL="105227" indent="-105227" defTabSz="145862">
              <a:spcBef>
                <a:spcPts val="800"/>
              </a:spcBef>
              <a:defRPr sz="1608">
                <a:latin typeface="Times New Roman"/>
                <a:ea typeface="Times New Roman"/>
                <a:cs typeface="Times New Roman"/>
                <a:sym typeface="Times New Roman"/>
              </a:defRPr>
            </a:pPr>
            <a:r>
              <a:t>Slave trades: Atlantic1600-1850: 13M? Indian Ocean 1000-1900: 5M? Internal African 1500-1900: 5M? Trans-Saharan 1200-1900: 3M? Barbary Coast 1500-1800: 1.5M? Black Sea 1400-1750: 3M?</a:t>
            </a:r>
          </a:p>
          <a:p>
            <a:pPr marL="105227" indent="-105227" defTabSz="145862">
              <a:spcBef>
                <a:spcPts val="800"/>
              </a:spcBef>
              <a:defRPr sz="1608">
                <a:latin typeface="Times New Roman"/>
                <a:ea typeface="Times New Roman"/>
                <a:cs typeface="Times New Roman"/>
                <a:sym typeface="Times New Roman"/>
              </a:defRPr>
            </a:pPr>
            <a:r>
              <a:t>Population of Africa in 1700: 60M?</a:t>
            </a:r>
          </a:p>
          <a:p>
            <a:pPr lvl="1" marL="263069" indent="-105227" defTabSz="145862">
              <a:spcBef>
                <a:spcPts val="800"/>
              </a:spcBef>
              <a:defRPr sz="1608">
                <a:latin typeface="Times New Roman"/>
                <a:ea typeface="Times New Roman"/>
                <a:cs typeface="Times New Roman"/>
                <a:sym typeface="Times New Roman"/>
              </a:defRPr>
            </a:pPr>
            <a:r>
              <a:t>People born in Africa &amp; surviving to age 5, 1500-1800: 360M?</a:t>
            </a:r>
          </a:p>
        </p:txBody>
      </p:sp>
      <p:sp>
        <p:nvSpPr>
          <p:cNvPr id="24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Present at the Creation"/>
          <p:cNvSpPr txBox="1"/>
          <p:nvPr>
            <p:ph type="title"/>
          </p:nvPr>
        </p:nvSpPr>
        <p:spPr>
          <a:xfrm>
            <a:off x="124795" y="-1"/>
            <a:ext cx="8890001" cy="1261271"/>
          </a:xfrm>
          <a:prstGeom prst="rect">
            <a:avLst/>
          </a:prstGeom>
        </p:spPr>
        <p:txBody>
          <a:bodyPr/>
          <a:lstStyle>
            <a:lvl1pPr defTabSz="411479">
              <a:defRPr sz="7200"/>
            </a:lvl1pPr>
          </a:lstStyle>
          <a:p>
            <a:pPr/>
            <a:r>
              <a:t>Consequences</a:t>
            </a:r>
          </a:p>
        </p:txBody>
      </p:sp>
      <p:sp>
        <p:nvSpPr>
          <p:cNvPr id="252" name="Somehow, after World War II, nearly everything went right…"/>
          <p:cNvSpPr txBox="1"/>
          <p:nvPr>
            <p:ph type="body" sz="quarter" idx="1"/>
          </p:nvPr>
        </p:nvSpPr>
        <p:spPr>
          <a:xfrm>
            <a:off x="124795" y="1261267"/>
            <a:ext cx="2454367" cy="4687518"/>
          </a:xfrm>
          <a:prstGeom prst="rect">
            <a:avLst/>
          </a:prstGeom>
        </p:spPr>
        <p:txBody>
          <a:bodyPr anchor="t"/>
          <a:lstStyle/>
          <a:p>
            <a:pPr marL="0" indent="0" defTabSz="121914">
              <a:spcBef>
                <a:spcPts val="600"/>
              </a:spcBef>
              <a:buSzTx/>
              <a:buNone/>
              <a:defRPr b="1" sz="1679">
                <a:latin typeface="+mj-lt"/>
                <a:ea typeface="+mj-ea"/>
                <a:cs typeface="+mj-cs"/>
                <a:sym typeface="Helvetica"/>
              </a:defRPr>
            </a:pPr>
            <a:r>
              <a:t>Societal disintegration:</a:t>
            </a:r>
          </a:p>
          <a:p>
            <a:pPr marL="87951" indent="-87951" defTabSz="121914">
              <a:spcBef>
                <a:spcPts val="600"/>
              </a:spcBef>
              <a:defRPr sz="1344">
                <a:latin typeface="Times New Roman"/>
                <a:ea typeface="Times New Roman"/>
                <a:cs typeface="Times New Roman"/>
                <a:sym typeface="Times New Roman"/>
              </a:defRPr>
            </a:pPr>
            <a:r>
              <a:t>	Nathan Nunn has constructed estimates:</a:t>
            </a:r>
          </a:p>
          <a:p>
            <a:pPr lvl="1" marL="219878" indent="-87951" defTabSz="121914">
              <a:spcBef>
                <a:spcPts val="600"/>
              </a:spcBef>
              <a:defRPr sz="1344">
                <a:latin typeface="Times New Roman"/>
                <a:ea typeface="Times New Roman"/>
                <a:cs typeface="Times New Roman"/>
                <a:sym typeface="Times New Roman"/>
              </a:defRPr>
            </a:pPr>
            <a:r>
              <a:t>The negative effects of the slave trade on income per-capita in Africa. </a:t>
            </a:r>
          </a:p>
          <a:p>
            <a:pPr lvl="1" marL="219878" indent="-87951" defTabSz="121914">
              <a:spcBef>
                <a:spcPts val="600"/>
              </a:spcBef>
              <a:defRPr sz="1344">
                <a:latin typeface="Times New Roman"/>
                <a:ea typeface="Times New Roman"/>
                <a:cs typeface="Times New Roman"/>
                <a:sym typeface="Times New Roman"/>
              </a:defRPr>
            </a:pPr>
            <a:r>
              <a:t>Shipping records, plantation records, sales receipts, the ethnicity/origin of slaves</a:t>
            </a:r>
          </a:p>
          <a:p>
            <a:pPr lvl="1" marL="219878" indent="-87951" defTabSz="121914">
              <a:spcBef>
                <a:spcPts val="600"/>
              </a:spcBef>
              <a:defRPr sz="1344">
                <a:latin typeface="Times New Roman"/>
                <a:ea typeface="Times New Roman"/>
                <a:cs typeface="Times New Roman"/>
                <a:sym typeface="Times New Roman"/>
              </a:defRPr>
            </a:pPr>
            <a:r>
              <a:t>Intensity of slaving negatively correlated with income today</a:t>
            </a:r>
          </a:p>
          <a:p>
            <a:pPr lvl="1" marL="219878" indent="-87951" defTabSz="121914">
              <a:spcBef>
                <a:spcPts val="600"/>
              </a:spcBef>
              <a:defRPr sz="1344">
                <a:latin typeface="Times New Roman"/>
                <a:ea typeface="Times New Roman"/>
                <a:cs typeface="Times New Roman"/>
                <a:sym typeface="Times New Roman"/>
              </a:defRPr>
            </a:pPr>
            <a:r>
              <a:t>Intensity of slaving negatively correlated with institutional quality. </a:t>
            </a:r>
          </a:p>
          <a:p>
            <a:pPr lvl="1" marL="219878" indent="-87951" defTabSz="121914">
              <a:spcBef>
                <a:spcPts val="600"/>
              </a:spcBef>
              <a:defRPr sz="1344">
                <a:latin typeface="Times New Roman"/>
                <a:ea typeface="Times New Roman"/>
                <a:cs typeface="Times New Roman"/>
                <a:sym typeface="Times New Roman"/>
              </a:defRPr>
            </a:pPr>
            <a:r>
              <a:t>A fall of one standard deviation in the extent of slaving raises income per capita by 50%</a:t>
            </a:r>
          </a:p>
        </p:txBody>
      </p:sp>
      <p:sp>
        <p:nvSpPr>
          <p:cNvPr id="25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54" name="Image" descr="Image"/>
          <p:cNvPicPr>
            <a:picLocks noChangeAspect="1"/>
          </p:cNvPicPr>
          <p:nvPr/>
        </p:nvPicPr>
        <p:blipFill>
          <a:blip r:embed="rId2">
            <a:extLst/>
          </a:blip>
          <a:stretch>
            <a:fillRect/>
          </a:stretch>
        </p:blipFill>
        <p:spPr>
          <a:xfrm>
            <a:off x="2579161" y="1261269"/>
            <a:ext cx="3240200" cy="2356509"/>
          </a:xfrm>
          <a:prstGeom prst="rect">
            <a:avLst/>
          </a:prstGeom>
          <a:ln w="12700">
            <a:miter lim="400000"/>
          </a:ln>
        </p:spPr>
      </p:pic>
      <p:pic>
        <p:nvPicPr>
          <p:cNvPr id="255" name="Image" descr="Image"/>
          <p:cNvPicPr>
            <a:picLocks noChangeAspect="1"/>
          </p:cNvPicPr>
          <p:nvPr/>
        </p:nvPicPr>
        <p:blipFill>
          <a:blip r:embed="rId3">
            <a:extLst/>
          </a:blip>
          <a:stretch>
            <a:fillRect/>
          </a:stretch>
        </p:blipFill>
        <p:spPr>
          <a:xfrm>
            <a:off x="5787576" y="1261269"/>
            <a:ext cx="3227220" cy="2356509"/>
          </a:xfrm>
          <a:prstGeom prst="rect">
            <a:avLst/>
          </a:prstGeom>
          <a:ln w="12700">
            <a:miter lim="400000"/>
          </a:ln>
        </p:spPr>
      </p:pic>
      <p:pic>
        <p:nvPicPr>
          <p:cNvPr id="256" name="Image" descr="Image"/>
          <p:cNvPicPr>
            <a:picLocks noChangeAspect="1"/>
          </p:cNvPicPr>
          <p:nvPr/>
        </p:nvPicPr>
        <p:blipFill>
          <a:blip r:embed="rId4">
            <a:extLst/>
          </a:blip>
          <a:stretch>
            <a:fillRect/>
          </a:stretch>
        </p:blipFill>
        <p:spPr>
          <a:xfrm>
            <a:off x="2579160" y="4153064"/>
            <a:ext cx="3240201" cy="2356510"/>
          </a:xfrm>
          <a:prstGeom prst="rect">
            <a:avLst/>
          </a:prstGeom>
          <a:ln w="12700">
            <a:miter lim="400000"/>
          </a:ln>
        </p:spPr>
      </p:pic>
      <p:pic>
        <p:nvPicPr>
          <p:cNvPr id="257" name="Image" descr="Image"/>
          <p:cNvPicPr>
            <a:picLocks noChangeAspect="1"/>
          </p:cNvPicPr>
          <p:nvPr/>
        </p:nvPicPr>
        <p:blipFill>
          <a:blip r:embed="rId5">
            <a:extLst/>
          </a:blip>
          <a:stretch>
            <a:fillRect/>
          </a:stretch>
        </p:blipFill>
        <p:spPr>
          <a:xfrm>
            <a:off x="5722139" y="4153064"/>
            <a:ext cx="3292657" cy="235651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Present at the Creation"/>
          <p:cNvSpPr txBox="1"/>
          <p:nvPr>
            <p:ph type="title"/>
          </p:nvPr>
        </p:nvSpPr>
        <p:spPr>
          <a:xfrm>
            <a:off x="124795" y="-1"/>
            <a:ext cx="8890001" cy="1261271"/>
          </a:xfrm>
          <a:prstGeom prst="rect">
            <a:avLst/>
          </a:prstGeom>
        </p:spPr>
        <p:txBody>
          <a:bodyPr/>
          <a:lstStyle>
            <a:lvl1pPr defTabSz="411479">
              <a:defRPr sz="7200"/>
            </a:lvl1pPr>
          </a:lstStyle>
          <a:p>
            <a:pPr/>
            <a:r>
              <a:t>Regression Results</a:t>
            </a:r>
          </a:p>
        </p:txBody>
      </p:sp>
      <p:sp>
        <p:nvSpPr>
          <p:cNvPr id="26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61" name="Image" descr="Image"/>
          <p:cNvPicPr>
            <a:picLocks noChangeAspect="1"/>
          </p:cNvPicPr>
          <p:nvPr/>
        </p:nvPicPr>
        <p:blipFill>
          <a:blip r:embed="rId2">
            <a:extLst/>
          </a:blip>
          <a:stretch>
            <a:fillRect/>
          </a:stretch>
        </p:blipFill>
        <p:spPr>
          <a:xfrm>
            <a:off x="4561201" y="1261269"/>
            <a:ext cx="4453595" cy="4944429"/>
          </a:xfrm>
          <a:prstGeom prst="rect">
            <a:avLst/>
          </a:prstGeom>
          <a:ln w="12700">
            <a:miter lim="400000"/>
          </a:ln>
        </p:spPr>
      </p:pic>
      <p:pic>
        <p:nvPicPr>
          <p:cNvPr id="262" name="Image" descr="Image"/>
          <p:cNvPicPr>
            <a:picLocks noChangeAspect="1"/>
          </p:cNvPicPr>
          <p:nvPr/>
        </p:nvPicPr>
        <p:blipFill>
          <a:blip r:embed="rId3">
            <a:extLst/>
          </a:blip>
          <a:stretch>
            <a:fillRect/>
          </a:stretch>
        </p:blipFill>
        <p:spPr>
          <a:xfrm>
            <a:off x="214927" y="1261269"/>
            <a:ext cx="3830541" cy="4944429"/>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Present at the Creation"/>
          <p:cNvSpPr txBox="1"/>
          <p:nvPr>
            <p:ph type="title"/>
          </p:nvPr>
        </p:nvSpPr>
        <p:spPr>
          <a:xfrm>
            <a:off x="124795" y="-1"/>
            <a:ext cx="8890001" cy="1261271"/>
          </a:xfrm>
          <a:prstGeom prst="rect">
            <a:avLst/>
          </a:prstGeom>
        </p:spPr>
        <p:txBody>
          <a:bodyPr/>
          <a:lstStyle>
            <a:lvl1pPr defTabSz="411479">
              <a:defRPr sz="7200"/>
            </a:lvl1pPr>
          </a:lstStyle>
          <a:p>
            <a:pPr/>
            <a:r>
              <a:t>Why Trade Slaves?</a:t>
            </a:r>
          </a:p>
        </p:txBody>
      </p:sp>
      <p:sp>
        <p:nvSpPr>
          <p:cNvPr id="26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Astonishingly “Inefficient”:</a:t>
            </a:r>
          </a:p>
          <a:p>
            <a:pPr marL="135068" indent="-135068" defTabSz="187226">
              <a:spcBef>
                <a:spcPts val="1000"/>
              </a:spcBef>
              <a:defRPr sz="2064">
                <a:latin typeface="Times New Roman"/>
                <a:ea typeface="Times New Roman"/>
                <a:cs typeface="Times New Roman"/>
                <a:sym typeface="Times New Roman"/>
              </a:defRPr>
            </a:pPr>
            <a:r>
              <a:t>20% of captives died en route between Africa and the Americas.</a:t>
            </a:r>
          </a:p>
          <a:p>
            <a:pPr marL="135068" indent="-135068" defTabSz="187226">
              <a:spcBef>
                <a:spcPts val="1000"/>
              </a:spcBef>
              <a:defRPr sz="2064">
                <a:latin typeface="Times New Roman"/>
                <a:ea typeface="Times New Roman"/>
                <a:cs typeface="Times New Roman"/>
                <a:sym typeface="Times New Roman"/>
              </a:defRPr>
            </a:pPr>
            <a:r>
              <a:t>Far more died in the violence of capture or on the way to be sold </a:t>
            </a:r>
          </a:p>
          <a:p>
            <a:pPr lvl="1" marL="337671" indent="-135068" defTabSz="187226">
              <a:spcBef>
                <a:spcPts val="1000"/>
              </a:spcBef>
              <a:defRPr sz="2064">
                <a:latin typeface="Times New Roman"/>
                <a:ea typeface="Times New Roman"/>
                <a:cs typeface="Times New Roman"/>
                <a:sym typeface="Times New Roman"/>
              </a:defRPr>
            </a:pPr>
            <a:r>
              <a:t>(Joseph Miller estimated that 50% of the slaves caught in the interior of Angola died before being sold at the coast </a:t>
            </a:r>
          </a:p>
          <a:p>
            <a:pPr marL="135068" indent="-135068" defTabSz="187226">
              <a:spcBef>
                <a:spcPts val="1000"/>
              </a:spcBef>
              <a:defRPr sz="2064">
                <a:latin typeface="Times New Roman"/>
                <a:ea typeface="Times New Roman"/>
                <a:cs typeface="Times New Roman"/>
                <a:sym typeface="Times New Roman"/>
              </a:defRPr>
            </a:pPr>
            <a:r>
              <a:t>Low African population density</a:t>
            </a:r>
          </a:p>
          <a:p>
            <a:pPr marL="135068" indent="-135068" defTabSz="187226">
              <a:spcBef>
                <a:spcPts val="1000"/>
              </a:spcBef>
              <a:defRPr sz="2064">
                <a:latin typeface="Times New Roman"/>
                <a:ea typeface="Times New Roman"/>
                <a:cs typeface="Times New Roman"/>
                <a:sym typeface="Times New Roman"/>
              </a:defRPr>
            </a:pPr>
            <a:r>
              <a:t>Slavery worthwhile by elites to avoid paying high wages</a:t>
            </a:r>
          </a:p>
          <a:p>
            <a:pPr marL="135068" indent="-135068" defTabSz="187226">
              <a:spcBef>
                <a:spcPts val="1000"/>
              </a:spcBef>
              <a:defRPr sz="2064">
                <a:latin typeface="Times New Roman"/>
                <a:ea typeface="Times New Roman"/>
                <a:cs typeface="Times New Roman"/>
                <a:sym typeface="Times New Roman"/>
              </a:defRPr>
            </a:pPr>
            <a:r>
              <a:t>But that means slaves would have been very productive kept in Africa</a:t>
            </a:r>
          </a:p>
          <a:p>
            <a:pPr lvl="1" marL="337671" indent="-135068" defTabSz="187226">
              <a:spcBef>
                <a:spcPts val="1000"/>
              </a:spcBef>
              <a:defRPr sz="2064">
                <a:latin typeface="Times New Roman"/>
                <a:ea typeface="Times New Roman"/>
                <a:cs typeface="Times New Roman"/>
                <a:sym typeface="Times New Roman"/>
              </a:defRPr>
            </a:pPr>
            <a:r>
              <a:t>(Slave exports from Bali, and the 1815 Mt. Tambora explosion)</a:t>
            </a:r>
          </a:p>
          <a:p>
            <a:pPr marL="135068" indent="-135068" defTabSz="187226">
              <a:spcBef>
                <a:spcPts val="1000"/>
              </a:spcBef>
              <a:defRPr sz="2064">
                <a:latin typeface="Times New Roman"/>
                <a:ea typeface="Times New Roman"/>
                <a:cs typeface="Times New Roman"/>
                <a:sym typeface="Times New Roman"/>
              </a:defRPr>
            </a:pPr>
            <a:r>
              <a:t>Lack of centralized states meant maintaining domination not easy</a:t>
            </a:r>
          </a:p>
          <a:p>
            <a:pPr marL="135068" indent="-135068" defTabSz="187226">
              <a:spcBef>
                <a:spcPts val="1000"/>
              </a:spcBef>
              <a:defRPr sz="2064">
                <a:latin typeface="Times New Roman"/>
                <a:ea typeface="Times New Roman"/>
                <a:cs typeface="Times New Roman"/>
                <a:sym typeface="Times New Roman"/>
              </a:defRPr>
            </a:pPr>
            <a:r>
              <a:t>Sell slaves to Europeans, &amp; maintaining domination then becomes their problem</a:t>
            </a:r>
          </a:p>
        </p:txBody>
      </p:sp>
      <p:sp>
        <p:nvSpPr>
          <p:cNvPr id="26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Present at the Creation"/>
          <p:cNvSpPr txBox="1"/>
          <p:nvPr>
            <p:ph type="title"/>
          </p:nvPr>
        </p:nvSpPr>
        <p:spPr>
          <a:xfrm>
            <a:off x="124795" y="-1"/>
            <a:ext cx="8890001" cy="1261271"/>
          </a:xfrm>
          <a:prstGeom prst="rect">
            <a:avLst/>
          </a:prstGeom>
        </p:spPr>
        <p:txBody>
          <a:bodyPr/>
          <a:lstStyle>
            <a:lvl1pPr defTabSz="222198">
              <a:defRPr sz="3888"/>
            </a:lvl1pPr>
          </a:lstStyle>
          <a:p>
            <a:pPr/>
            <a:r>
              <a:t>How European Colonialism Underdeveloped Africa</a:t>
            </a:r>
          </a:p>
        </p:txBody>
      </p:sp>
      <p:sp>
        <p:nvSpPr>
          <p:cNvPr id="26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4570">
              <a:spcBef>
                <a:spcPts val="800"/>
              </a:spcBef>
              <a:buSzTx/>
              <a:buNone/>
              <a:defRPr b="1" sz="2130">
                <a:latin typeface="+mj-lt"/>
                <a:ea typeface="+mj-ea"/>
                <a:cs typeface="+mj-cs"/>
                <a:sym typeface="Helvetica"/>
              </a:defRPr>
            </a:pPr>
            <a:r>
              <a:t>Walter Rodney’s work:</a:t>
            </a:r>
          </a:p>
          <a:p>
            <a:pPr marL="111509" indent="-111509" defTabSz="154570">
              <a:spcBef>
                <a:spcPts val="800"/>
              </a:spcBef>
              <a:defRPr sz="1703">
                <a:latin typeface="Times New Roman"/>
                <a:ea typeface="Times New Roman"/>
                <a:cs typeface="Times New Roman"/>
                <a:sym typeface="Times New Roman"/>
              </a:defRPr>
            </a:pPr>
            <a:r>
              <a:t>Contra what Dell calls the “eccentric consensus”: colonial officials and </a:t>
            </a:r>
            <a:br/>
            <a:r>
              <a:t>academics such as Peter Bauer and Niall Ferguson agree with Marxists like Lenin and Bill Warren’s </a:t>
            </a:r>
            <a:r>
              <a:rPr i="1"/>
              <a:t>Imperialism: Pioneer of Capitalism</a:t>
            </a:r>
            <a:r>
              <a:t> that colonialism stimulated economic growth in Africa:</a:t>
            </a:r>
          </a:p>
          <a:p>
            <a:pPr lvl="1" marL="278775" indent="-111509" defTabSz="154570">
              <a:spcBef>
                <a:spcPts val="800"/>
              </a:spcBef>
              <a:defRPr sz="1703">
                <a:latin typeface="Times New Roman"/>
                <a:ea typeface="Times New Roman"/>
                <a:cs typeface="Times New Roman"/>
                <a:sym typeface="Times New Roman"/>
              </a:defRPr>
            </a:pPr>
            <a:r>
              <a:t>Modern institutions and organizational forms…</a:t>
            </a:r>
          </a:p>
          <a:p>
            <a:pPr lvl="1" marL="278775" indent="-111509" defTabSz="154570">
              <a:spcBef>
                <a:spcPts val="800"/>
              </a:spcBef>
              <a:defRPr sz="1703">
                <a:latin typeface="Times New Roman"/>
                <a:ea typeface="Times New Roman"/>
                <a:cs typeface="Times New Roman"/>
                <a:sym typeface="Times New Roman"/>
              </a:defRPr>
            </a:pPr>
            <a:r>
              <a:t>Technologies such as railways and mines…</a:t>
            </a:r>
          </a:p>
          <a:p>
            <a:pPr lvl="1" marL="278775" indent="-111509" defTabSz="154570">
              <a:spcBef>
                <a:spcPts val="800"/>
              </a:spcBef>
              <a:defRPr sz="1703">
                <a:latin typeface="Times New Roman"/>
                <a:ea typeface="Times New Roman"/>
                <a:cs typeface="Times New Roman"/>
                <a:sym typeface="Times New Roman"/>
              </a:defRPr>
            </a:pPr>
            <a:r>
              <a:t>Integration into increasingly globalized world economy</a:t>
            </a:r>
          </a:p>
          <a:p>
            <a:pPr lvl="1" marL="278775" indent="-111509" defTabSz="154570">
              <a:spcBef>
                <a:spcPts val="800"/>
              </a:spcBef>
              <a:defRPr sz="1703">
                <a:latin typeface="Times New Roman"/>
                <a:ea typeface="Times New Roman"/>
                <a:cs typeface="Times New Roman"/>
                <a:sym typeface="Times New Roman"/>
              </a:defRPr>
            </a:pPr>
            <a:r>
              <a:t>Research into curing “tropical” diseases… </a:t>
            </a:r>
          </a:p>
          <a:p>
            <a:pPr marL="111509" indent="-111509" defTabSz="154570">
              <a:spcBef>
                <a:spcPts val="800"/>
              </a:spcBef>
              <a:defRPr sz="1703">
                <a:latin typeface="Times New Roman"/>
                <a:ea typeface="Times New Roman"/>
                <a:cs typeface="Times New Roman"/>
                <a:sym typeface="Times New Roman"/>
              </a:defRPr>
            </a:pPr>
            <a:r>
              <a:t>But: resource expropriation</a:t>
            </a:r>
          </a:p>
          <a:p>
            <a:pPr marL="111509" indent="-111509" defTabSz="154570">
              <a:spcBef>
                <a:spcPts val="800"/>
              </a:spcBef>
              <a:defRPr sz="1703">
                <a:latin typeface="Times New Roman"/>
                <a:ea typeface="Times New Roman"/>
                <a:cs typeface="Times New Roman"/>
                <a:sym typeface="Times New Roman"/>
              </a:defRPr>
            </a:pPr>
            <a:r>
              <a:t>Melissa Dell’s calculation of the effects of the Natives Land Act of 1913 in South Africa</a:t>
            </a:r>
          </a:p>
          <a:p>
            <a:pPr lvl="1" marL="278775" indent="-111509" defTabSz="154570">
              <a:spcBef>
                <a:spcPts val="800"/>
              </a:spcBef>
              <a:defRPr sz="1703">
                <a:latin typeface="Times New Roman"/>
                <a:ea typeface="Times New Roman"/>
                <a:cs typeface="Times New Roman"/>
                <a:sym typeface="Times New Roman"/>
              </a:defRPr>
            </a:pPr>
            <a:r>
              <a:t>Expropriating 93% of the land</a:t>
            </a:r>
          </a:p>
          <a:p>
            <a:pPr lvl="1" marL="278775" indent="-111509" defTabSz="154570">
              <a:spcBef>
                <a:spcPts val="800"/>
              </a:spcBef>
              <a:defRPr sz="1703">
                <a:latin typeface="Times New Roman"/>
                <a:ea typeface="Times New Roman"/>
                <a:cs typeface="Times New Roman"/>
                <a:sym typeface="Times New Roman"/>
              </a:defRPr>
            </a:pPr>
            <a:r>
              <a:t>For a wage share of 2/3, generates a 59% decline in African living standards</a:t>
            </a:r>
          </a:p>
          <a:p>
            <a:pPr lvl="1" marL="278775" indent="-111509" defTabSz="154570">
              <a:spcBef>
                <a:spcPts val="800"/>
              </a:spcBef>
              <a:defRPr sz="1703">
                <a:latin typeface="Times New Roman"/>
                <a:ea typeface="Times New Roman"/>
                <a:cs typeface="Times New Roman"/>
                <a:sym typeface="Times New Roman"/>
              </a:defRPr>
            </a:pPr>
            <a:r>
              <a:t>To some degree elite replacement, but still…</a:t>
            </a:r>
          </a:p>
        </p:txBody>
      </p:sp>
      <p:sp>
        <p:nvSpPr>
          <p:cNvPr id="27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Present at the Creation"/>
          <p:cNvSpPr txBox="1"/>
          <p:nvPr>
            <p:ph type="title"/>
          </p:nvPr>
        </p:nvSpPr>
        <p:spPr>
          <a:xfrm>
            <a:off x="124795" y="-1"/>
            <a:ext cx="8890001" cy="1261271"/>
          </a:xfrm>
          <a:prstGeom prst="rect">
            <a:avLst/>
          </a:prstGeom>
        </p:spPr>
        <p:txBody>
          <a:bodyPr/>
          <a:lstStyle>
            <a:lvl1pPr defTabSz="399134">
              <a:defRPr sz="6984"/>
            </a:lvl1pPr>
          </a:lstStyle>
          <a:p>
            <a:pPr/>
            <a:r>
              <a:t>Balance of the Evidence</a:t>
            </a:r>
          </a:p>
        </p:txBody>
      </p:sp>
      <p:sp>
        <p:nvSpPr>
          <p:cNvPr id="27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2465">
              <a:spcBef>
                <a:spcPts val="1100"/>
              </a:spcBef>
              <a:buSzTx/>
              <a:buNone/>
              <a:defRPr b="1" sz="2790">
                <a:latin typeface="+mj-lt"/>
                <a:ea typeface="+mj-ea"/>
                <a:cs typeface="+mj-cs"/>
                <a:sym typeface="Helvetica"/>
              </a:defRPr>
            </a:pPr>
            <a:r>
              <a:t>Pre-colonial polities, European settlement, all other:</a:t>
            </a:r>
          </a:p>
          <a:p>
            <a:pPr marL="146062" indent="-146062" defTabSz="202465">
              <a:spcBef>
                <a:spcPts val="1100"/>
              </a:spcBef>
              <a:defRPr sz="2232">
                <a:latin typeface="Times New Roman"/>
                <a:ea typeface="Times New Roman"/>
                <a:cs typeface="Times New Roman"/>
                <a:sym typeface="Times New Roman"/>
              </a:defRPr>
            </a:pPr>
            <a:r>
              <a:t>Pre-colonial polities: colonialism stopped the existing dynamics of centralization, severed links of accountability (indirect rule) and in many cases created/intensified conflict </a:t>
            </a:r>
          </a:p>
          <a:p>
            <a:pPr marL="146062" indent="-146062" defTabSz="202465">
              <a:spcBef>
                <a:spcPts val="1100"/>
              </a:spcBef>
              <a:defRPr sz="2232">
                <a:latin typeface="Times New Roman"/>
                <a:ea typeface="Times New Roman"/>
                <a:cs typeface="Times New Roman"/>
                <a:sym typeface="Times New Roman"/>
              </a:defRPr>
            </a:pPr>
            <a:r>
              <a:t>Large-scale European settlement: mass immizerization associated with land expropriation, creation of huge inequalities, institutionalized racism</a:t>
            </a:r>
          </a:p>
          <a:p>
            <a:pPr marL="146062" indent="-146062" defTabSz="202465">
              <a:spcBef>
                <a:spcPts val="1100"/>
              </a:spcBef>
              <a:defRPr sz="2232">
                <a:latin typeface="Times New Roman"/>
                <a:ea typeface="Times New Roman"/>
                <a:cs typeface="Times New Roman"/>
                <a:sym typeface="Times New Roman"/>
              </a:defRPr>
            </a:pPr>
            <a:r>
              <a:t>Others: European contact brings much greater social connectivity and economic integration</a:t>
            </a:r>
          </a:p>
          <a:p>
            <a:pPr lvl="1" marL="365156" indent="-146062" defTabSz="202465">
              <a:spcBef>
                <a:spcPts val="1100"/>
              </a:spcBef>
              <a:defRPr sz="2232">
                <a:latin typeface="Times New Roman"/>
                <a:ea typeface="Times New Roman"/>
                <a:cs typeface="Times New Roman"/>
                <a:sym typeface="Times New Roman"/>
              </a:defRPr>
            </a:pPr>
            <a:r>
              <a:t>But was colonialism the best way to do that?</a:t>
            </a:r>
          </a:p>
          <a:p>
            <a:pPr lvl="1" marL="365156" indent="-146062" defTabSz="202465">
              <a:spcBef>
                <a:spcPts val="1100"/>
              </a:spcBef>
              <a:defRPr sz="2232">
                <a:latin typeface="Times New Roman"/>
                <a:ea typeface="Times New Roman"/>
                <a:cs typeface="Times New Roman"/>
                <a:sym typeface="Times New Roman"/>
              </a:defRPr>
            </a:pPr>
            <a:r>
              <a:t>	Johannes Fedderke &amp; al.: colonialism does not bring higher-quality property rights</a:t>
            </a:r>
          </a:p>
        </p:txBody>
      </p:sp>
      <p:sp>
        <p:nvSpPr>
          <p:cNvPr id="27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Present at the Creation"/>
          <p:cNvSpPr txBox="1"/>
          <p:nvPr>
            <p:ph type="title"/>
          </p:nvPr>
        </p:nvSpPr>
        <p:spPr>
          <a:xfrm>
            <a:off x="124795" y="-1"/>
            <a:ext cx="8890001" cy="1261271"/>
          </a:xfrm>
          <a:prstGeom prst="rect">
            <a:avLst/>
          </a:prstGeom>
        </p:spPr>
        <p:txBody>
          <a:bodyPr/>
          <a:lstStyle>
            <a:lvl1pPr defTabSz="411479">
              <a:defRPr sz="7200"/>
            </a:lvl1pPr>
          </a:lstStyle>
          <a:p>
            <a:pPr/>
            <a:r>
              <a:t>Colonialism: Ghana</a:t>
            </a:r>
          </a:p>
        </p:txBody>
      </p:sp>
      <p:sp>
        <p:nvSpPr>
          <p:cNvPr id="27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The Asante as a “martial race”:</a:t>
            </a:r>
          </a:p>
          <a:p>
            <a:pPr marL="94233" indent="-94233" defTabSz="130623">
              <a:spcBef>
                <a:spcPts val="700"/>
              </a:spcBef>
              <a:defRPr sz="1440">
                <a:latin typeface="Times New Roman"/>
                <a:ea typeface="Times New Roman"/>
                <a:cs typeface="Times New Roman"/>
                <a:sym typeface="Times New Roman"/>
              </a:defRPr>
            </a:pPr>
            <a:r>
              <a:t>Asante chiefs were made into the tools of indirect rule. </a:t>
            </a:r>
          </a:p>
          <a:p>
            <a:pPr marL="94233" indent="-94233" defTabSz="130623">
              <a:spcBef>
                <a:spcPts val="700"/>
              </a:spcBef>
              <a:defRPr sz="1440">
                <a:latin typeface="Times New Roman"/>
                <a:ea typeface="Times New Roman"/>
                <a:cs typeface="Times New Roman"/>
                <a:sym typeface="Times New Roman"/>
              </a:defRPr>
            </a:pPr>
            <a:r>
              <a:t>Post-independence politics dominated by Nkrumah and an anti-Asante coalition initiating a cycle of anti-Asante and pro-Asante regimes. Today the two main political parties revolve around this cleavage. </a:t>
            </a:r>
          </a:p>
          <a:p>
            <a:pPr marL="94233" indent="-94233" defTabSz="130623">
              <a:spcBef>
                <a:spcPts val="700"/>
              </a:spcBef>
              <a:defRPr sz="1440">
                <a:latin typeface="Times New Roman"/>
                <a:ea typeface="Times New Roman"/>
                <a:cs typeface="Times New Roman"/>
                <a:sym typeface="Times New Roman"/>
              </a:defRPr>
            </a:pPr>
            <a:r>
              <a:t>The fight for power after 1957 led to political instability, coups, military rule, the expropriation of the cocoa farmers. The nature and structure of this conflict was entirely a legacy of the colonial state. </a:t>
            </a:r>
          </a:p>
          <a:p>
            <a:pPr marL="94233" indent="-94233" defTabSz="130623">
              <a:spcBef>
                <a:spcPts val="700"/>
              </a:spcBef>
              <a:defRPr sz="1440">
                <a:latin typeface="Times New Roman"/>
                <a:ea typeface="Times New Roman"/>
                <a:cs typeface="Times New Roman"/>
                <a:sym typeface="Times New Roman"/>
              </a:defRPr>
            </a:pPr>
            <a:r>
              <a:t>A plausible counter-factual is that Asante would have expanded and formed a “nation state”. This might not have been developmental, but it would have avoided indirect rule and the political instability which undermined the economy. </a:t>
            </a:r>
          </a:p>
          <a:p>
            <a:pPr marL="94233" indent="-94233" defTabSz="130623">
              <a:spcBef>
                <a:spcPts val="700"/>
              </a:spcBef>
              <a:defRPr sz="1440">
                <a:latin typeface="Times New Roman"/>
                <a:ea typeface="Times New Roman"/>
                <a:cs typeface="Times New Roman"/>
                <a:sym typeface="Times New Roman"/>
              </a:defRPr>
            </a:pPr>
            <a:r>
              <a:t>Economic growth during the colonial period was a purely African development which would plausibly have occurred without British intervention (Hill, 1963, Austin, 2005). </a:t>
            </a:r>
          </a:p>
          <a:p>
            <a:pPr marL="94233" indent="-94233" defTabSz="130623">
              <a:spcBef>
                <a:spcPts val="700"/>
              </a:spcBef>
              <a:defRPr sz="1440">
                <a:latin typeface="Times New Roman"/>
                <a:ea typeface="Times New Roman"/>
                <a:cs typeface="Times New Roman"/>
                <a:sym typeface="Times New Roman"/>
              </a:defRPr>
            </a:pPr>
            <a:r>
              <a:t>The allocation and regulation of land were made less efficient by indirect rule (Colson, 1971, Goldstein and Udry, 2008). </a:t>
            </a:r>
          </a:p>
          <a:p>
            <a:pPr marL="94233" indent="-94233" defTabSz="130623">
              <a:spcBef>
                <a:spcPts val="700"/>
              </a:spcBef>
              <a:defRPr sz="1440">
                <a:latin typeface="Times New Roman"/>
                <a:ea typeface="Times New Roman"/>
                <a:cs typeface="Times New Roman"/>
                <a:sym typeface="Times New Roman"/>
              </a:defRPr>
            </a:pPr>
            <a:r>
              <a:t>Location of infrastructure was determined by the desire to rule as much as develop and the only reason that Asante had not previously built a railway to the coast was because the British colonial office had blocked it (Chaves, Engerman and Robinson, 2012). </a:t>
            </a:r>
          </a:p>
          <a:p>
            <a:pPr marL="94233" indent="-94233" defTabSz="130623">
              <a:spcBef>
                <a:spcPts val="700"/>
              </a:spcBef>
              <a:defRPr sz="1440">
                <a:latin typeface="Times New Roman"/>
                <a:ea typeface="Times New Roman"/>
                <a:cs typeface="Times New Roman"/>
                <a:sym typeface="Times New Roman"/>
              </a:defRPr>
            </a:pPr>
            <a:r>
              <a:t>Missionaries were the driving force behind educational expansion in British colonies and a reasonable counterfactual is that absent colonization the missionaries would have come anyway.</a:t>
            </a:r>
          </a:p>
        </p:txBody>
      </p:sp>
      <p:sp>
        <p:nvSpPr>
          <p:cNvPr id="27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Present at the Creation"/>
          <p:cNvSpPr txBox="1"/>
          <p:nvPr>
            <p:ph type="title"/>
          </p:nvPr>
        </p:nvSpPr>
        <p:spPr>
          <a:xfrm>
            <a:off x="124795" y="-1"/>
            <a:ext cx="8890001" cy="1261271"/>
          </a:xfrm>
          <a:prstGeom prst="rect">
            <a:avLst/>
          </a:prstGeom>
        </p:spPr>
        <p:txBody>
          <a:bodyPr/>
          <a:lstStyle>
            <a:lvl1pPr defTabSz="382675">
              <a:defRPr sz="6696"/>
            </a:lvl1pPr>
          </a:lstStyle>
          <a:p>
            <a:pPr/>
            <a:r>
              <a:t>Institutions: Sierra Leone</a:t>
            </a:r>
          </a:p>
        </p:txBody>
      </p:sp>
      <p:sp>
        <p:nvSpPr>
          <p:cNvPr id="28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In 1787 Freetown founded</a:t>
            </a:r>
          </a:p>
          <a:p>
            <a:pPr marL="105227" indent="-105227" defTabSz="145862">
              <a:spcBef>
                <a:spcPts val="800"/>
              </a:spcBef>
              <a:defRPr sz="1608">
                <a:latin typeface="Times New Roman"/>
                <a:ea typeface="Times New Roman"/>
                <a:cs typeface="Times New Roman"/>
                <a:sym typeface="Times New Roman"/>
              </a:defRPr>
            </a:pPr>
            <a:r>
              <a:t>Home for London’s ‘Black poor’ and repatriated slaves </a:t>
            </a:r>
          </a:p>
          <a:p>
            <a:pPr marL="105227" indent="-105227" defTabSz="145862">
              <a:spcBef>
                <a:spcPts val="800"/>
              </a:spcBef>
              <a:defRPr sz="1608">
                <a:latin typeface="Times New Roman"/>
                <a:ea typeface="Times New Roman"/>
                <a:cs typeface="Times New Roman"/>
                <a:sym typeface="Times New Roman"/>
              </a:defRPr>
            </a:pPr>
            <a:r>
              <a:t>After 1807 Freetown was an important base for the British anti-slave trade squadron</a:t>
            </a:r>
          </a:p>
          <a:p>
            <a:pPr marL="105227" indent="-105227" defTabSz="145862">
              <a:spcBef>
                <a:spcPts val="800"/>
              </a:spcBef>
              <a:defRPr sz="1608">
                <a:latin typeface="Times New Roman"/>
                <a:ea typeface="Times New Roman"/>
                <a:cs typeface="Times New Roman"/>
                <a:sym typeface="Times New Roman"/>
              </a:defRPr>
            </a:pPr>
            <a:r>
              <a:t>No large centralized state like the Asante Empire</a:t>
            </a:r>
          </a:p>
          <a:p>
            <a:pPr marL="105227" indent="-105227" defTabSz="145862">
              <a:spcBef>
                <a:spcPts val="800"/>
              </a:spcBef>
              <a:defRPr sz="1608">
                <a:latin typeface="Times New Roman"/>
                <a:ea typeface="Times New Roman"/>
                <a:cs typeface="Times New Roman"/>
                <a:sym typeface="Times New Roman"/>
              </a:defRPr>
            </a:pPr>
            <a:r>
              <a:t>In the second half of the 19th century the interior was expropriated by the British via a sequence of treaties with individual chiefs </a:t>
            </a:r>
          </a:p>
          <a:p>
            <a:pPr marL="105227" indent="-105227" defTabSz="145862">
              <a:spcBef>
                <a:spcPts val="800"/>
              </a:spcBef>
              <a:defRPr sz="1608">
                <a:latin typeface="Times New Roman"/>
                <a:ea typeface="Times New Roman"/>
                <a:cs typeface="Times New Roman"/>
                <a:sym typeface="Times New Roman"/>
              </a:defRPr>
            </a:pPr>
            <a:r>
              <a:t>Frederick Cooper proposed the notion of the ‘Gatekeeper State’ in Africa - colonial powers sat on the coast and developed the minimal amount of infrastructure necessary to keep order and extract natural resources: Sierra Leone looks like a good example for him:</a:t>
            </a:r>
          </a:p>
          <a:p>
            <a:pPr lvl="1" marL="263069" indent="-105227" defTabSz="145862">
              <a:spcBef>
                <a:spcPts val="800"/>
              </a:spcBef>
              <a:defRPr sz="1608">
                <a:latin typeface="Times New Roman"/>
                <a:ea typeface="Times New Roman"/>
                <a:cs typeface="Times New Roman"/>
                <a:sym typeface="Times New Roman"/>
              </a:defRPr>
            </a:pPr>
            <a:r>
              <a:t>Indirect rule and Paramount Chiefs</a:t>
            </a:r>
          </a:p>
          <a:p>
            <a:pPr lvl="1" marL="263069" indent="-105227" defTabSz="145862">
              <a:spcBef>
                <a:spcPts val="800"/>
              </a:spcBef>
              <a:defRPr sz="1608">
                <a:latin typeface="Times New Roman"/>
                <a:ea typeface="Times New Roman"/>
                <a:cs typeface="Times New Roman"/>
                <a:sym typeface="Times New Roman"/>
              </a:defRPr>
            </a:pPr>
            <a:r>
              <a:t>The British often interfered with the legitimacy of the traditional powerholders. </a:t>
            </a:r>
          </a:p>
          <a:p>
            <a:pPr lvl="1" marL="263069" indent="-105227" defTabSz="145862">
              <a:spcBef>
                <a:spcPts val="800"/>
              </a:spcBef>
              <a:defRPr sz="1608">
                <a:latin typeface="Times New Roman"/>
                <a:ea typeface="Times New Roman"/>
                <a:cs typeface="Times New Roman"/>
                <a:sym typeface="Times New Roman"/>
              </a:defRPr>
            </a:pPr>
            <a:r>
              <a:t>Instead of their authority coming from the people, the authority of chiefs now came from the colonial state</a:t>
            </a:r>
          </a:p>
          <a:p>
            <a:pPr lvl="1" marL="263069" indent="-105227" defTabSz="145862">
              <a:spcBef>
                <a:spcPts val="800"/>
              </a:spcBef>
              <a:defRPr sz="1608">
                <a:latin typeface="Times New Roman"/>
                <a:ea typeface="Times New Roman"/>
                <a:cs typeface="Times New Roman"/>
                <a:sym typeface="Times New Roman"/>
              </a:defRPr>
            </a:pPr>
            <a:r>
              <a:t>Severed linkages between the chiefs and their people</a:t>
            </a:r>
          </a:p>
          <a:p>
            <a:pPr lvl="1" marL="263069" indent="-105227" defTabSz="145862">
              <a:spcBef>
                <a:spcPts val="800"/>
              </a:spcBef>
              <a:defRPr sz="1608">
                <a:latin typeface="Times New Roman"/>
                <a:ea typeface="Times New Roman"/>
                <a:cs typeface="Times New Roman"/>
                <a:sym typeface="Times New Roman"/>
              </a:defRPr>
            </a:pPr>
            <a:r>
              <a:t>Extraction of taxes and unpaid labor on the farms of chiefs increased as a result</a:t>
            </a:r>
          </a:p>
        </p:txBody>
      </p:sp>
      <p:sp>
        <p:nvSpPr>
          <p:cNvPr id="28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Present at the Creation"/>
          <p:cNvSpPr txBox="1"/>
          <p:nvPr>
            <p:ph type="title"/>
          </p:nvPr>
        </p:nvSpPr>
        <p:spPr>
          <a:xfrm>
            <a:off x="124795" y="-1"/>
            <a:ext cx="8890001" cy="1261271"/>
          </a:xfrm>
          <a:prstGeom prst="rect">
            <a:avLst/>
          </a:prstGeom>
        </p:spPr>
        <p:txBody>
          <a:bodyPr/>
          <a:lstStyle>
            <a:lvl1pPr defTabSz="283920">
              <a:defRPr sz="4968"/>
            </a:lvl1pPr>
          </a:lstStyle>
          <a:p>
            <a:pPr/>
            <a:r>
              <a:t>After Independence: Sierra Leone</a:t>
            </a:r>
          </a:p>
        </p:txBody>
      </p:sp>
      <p:sp>
        <p:nvSpPr>
          <p:cNvPr id="28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In 1961 British handed power to Sir Milton Margai and his Sierra Leone People’s Party (SLPP):</a:t>
            </a:r>
          </a:p>
          <a:p>
            <a:pPr marL="76957" indent="-76957" defTabSz="106675">
              <a:spcBef>
                <a:spcPts val="500"/>
              </a:spcBef>
              <a:defRPr sz="1176">
                <a:latin typeface="Times New Roman"/>
                <a:ea typeface="Times New Roman"/>
                <a:cs typeface="Times New Roman"/>
                <a:sym typeface="Times New Roman"/>
              </a:defRPr>
            </a:pPr>
            <a:r>
              <a:t>Support primarily in the South (Mendeland) and East</a:t>
            </a:r>
          </a:p>
          <a:p>
            <a:pPr marL="76957" indent="-76957" defTabSz="106675">
              <a:spcBef>
                <a:spcPts val="500"/>
              </a:spcBef>
              <a:defRPr sz="1176">
                <a:latin typeface="Times New Roman"/>
                <a:ea typeface="Times New Roman"/>
                <a:cs typeface="Times New Roman"/>
                <a:sym typeface="Times New Roman"/>
              </a:defRPr>
            </a:pPr>
            <a:r>
              <a:t>In 1967 the SLPP narrowly lost a hotly contested election to Siaka Stevens’ All Peoples Congress party (APC).</a:t>
            </a:r>
          </a:p>
          <a:p>
            <a:pPr lvl="1" marL="192394" indent="-76957" defTabSz="106675">
              <a:spcBef>
                <a:spcPts val="500"/>
              </a:spcBef>
              <a:defRPr sz="1176">
                <a:latin typeface="Times New Roman"/>
                <a:ea typeface="Times New Roman"/>
                <a:cs typeface="Times New Roman"/>
                <a:sym typeface="Times New Roman"/>
              </a:defRPr>
            </a:pPr>
            <a:r>
              <a:t>Anti-Stevens military coup led by Mende officers (who dominated the higher ranks of the military)</a:t>
            </a:r>
          </a:p>
          <a:p>
            <a:pPr lvl="1" marL="192394" indent="-76957" defTabSz="106675">
              <a:spcBef>
                <a:spcPts val="500"/>
              </a:spcBef>
              <a:defRPr sz="1176">
                <a:latin typeface="Times New Roman"/>
                <a:ea typeface="Times New Roman"/>
                <a:cs typeface="Times New Roman"/>
                <a:sym typeface="Times New Roman"/>
              </a:defRPr>
            </a:pPr>
            <a:r>
              <a:t>Pro-Stevens counter-coup led by northern junior officers</a:t>
            </a:r>
          </a:p>
          <a:p>
            <a:pPr marL="76957" indent="-76957" defTabSz="106675">
              <a:spcBef>
                <a:spcPts val="500"/>
              </a:spcBef>
              <a:defRPr sz="1176">
                <a:latin typeface="Times New Roman"/>
                <a:ea typeface="Times New Roman"/>
                <a:cs typeface="Times New Roman"/>
                <a:sym typeface="Times New Roman"/>
              </a:defRPr>
            </a:pPr>
            <a:r>
              <a:t>Siaka Stevens: President of Sierra Leone 1967-1985 </a:t>
            </a:r>
          </a:p>
          <a:p>
            <a:pPr lvl="1" marL="192394" indent="-76957" defTabSz="106675">
              <a:spcBef>
                <a:spcPts val="500"/>
              </a:spcBef>
              <a:defRPr sz="1176">
                <a:latin typeface="Times New Roman"/>
                <a:ea typeface="Times New Roman"/>
                <a:cs typeface="Times New Roman"/>
                <a:sym typeface="Times New Roman"/>
              </a:defRPr>
            </a:pPr>
            <a:r>
              <a:t>Favorite Aphorism—“The cow eats where it’s tethered” </a:t>
            </a:r>
          </a:p>
          <a:p>
            <a:pPr lvl="1" marL="192394" indent="-76957" defTabSz="106675">
              <a:spcBef>
                <a:spcPts val="500"/>
              </a:spcBef>
              <a:defRPr sz="1176">
                <a:latin typeface="Times New Roman"/>
                <a:ea typeface="Times New Roman"/>
                <a:cs typeface="Times New Roman"/>
                <a:sym typeface="Times New Roman"/>
              </a:defRPr>
            </a:pPr>
            <a:r>
              <a:t>Pull up the railroad to isolate and undermine the economy of the East and the rural support for the SLPP. </a:t>
            </a:r>
          </a:p>
          <a:p>
            <a:pPr lvl="1" marL="192394" indent="-76957" defTabSz="106675">
              <a:spcBef>
                <a:spcPts val="500"/>
              </a:spcBef>
              <a:defRPr sz="1176">
                <a:latin typeface="Times New Roman"/>
                <a:ea typeface="Times New Roman"/>
                <a:cs typeface="Times New Roman"/>
                <a:sym typeface="Times New Roman"/>
              </a:defRPr>
            </a:pPr>
            <a:r>
              <a:t>But this also crippled the coffee farmers</a:t>
            </a:r>
          </a:p>
          <a:p>
            <a:pPr lvl="1" marL="192394" indent="-76957" defTabSz="106675">
              <a:spcBef>
                <a:spcPts val="500"/>
              </a:spcBef>
              <a:defRPr sz="1176">
                <a:latin typeface="Times New Roman"/>
                <a:ea typeface="Times New Roman"/>
                <a:cs typeface="Times New Roman"/>
                <a:sym typeface="Times New Roman"/>
              </a:defRPr>
            </a:pPr>
            <a:r>
              <a:t>One-party state</a:t>
            </a:r>
          </a:p>
          <a:p>
            <a:pPr lvl="1" marL="192394" indent="-76957" defTabSz="106675">
              <a:spcBef>
                <a:spcPts val="500"/>
              </a:spcBef>
              <a:defRPr sz="1176">
                <a:latin typeface="Times New Roman"/>
                <a:ea typeface="Times New Roman"/>
                <a:cs typeface="Times New Roman"/>
                <a:sym typeface="Times New Roman"/>
              </a:defRPr>
            </a:pPr>
            <a:r>
              <a:t>Patrimonial and violent: Sam Bangura—Governor of the Central Bank—was thrown off the roof </a:t>
            </a:r>
          </a:p>
          <a:p>
            <a:pPr lvl="1" marL="192394" indent="-76957" defTabSz="106675">
              <a:spcBef>
                <a:spcPts val="500"/>
              </a:spcBef>
              <a:defRPr sz="1176">
                <a:latin typeface="Times New Roman"/>
                <a:ea typeface="Times New Roman"/>
                <a:cs typeface="Times New Roman"/>
                <a:sym typeface="Times New Roman"/>
              </a:defRPr>
            </a:pPr>
            <a:r>
              <a:t>The economy and state collapsed </a:t>
            </a:r>
          </a:p>
          <a:p>
            <a:pPr marL="76957" indent="-76957" defTabSz="106675">
              <a:spcBef>
                <a:spcPts val="500"/>
              </a:spcBef>
              <a:defRPr sz="1176">
                <a:latin typeface="Times New Roman"/>
                <a:ea typeface="Times New Roman"/>
                <a:cs typeface="Times New Roman"/>
                <a:sym typeface="Times New Roman"/>
              </a:defRPr>
            </a:pPr>
            <a:r>
              <a:t>Paramount Chiefs as local despots:</a:t>
            </a:r>
          </a:p>
          <a:p>
            <a:pPr lvl="1" marL="192394" indent="-76957" defTabSz="106675">
              <a:spcBef>
                <a:spcPts val="500"/>
              </a:spcBef>
              <a:defRPr sz="1176">
                <a:latin typeface="Times New Roman"/>
                <a:ea typeface="Times New Roman"/>
                <a:cs typeface="Times New Roman"/>
                <a:sym typeface="Times New Roman"/>
              </a:defRPr>
            </a:pPr>
            <a:r>
              <a:t>Must come from ruling families</a:t>
            </a:r>
          </a:p>
          <a:p>
            <a:pPr lvl="1" marL="192394" indent="-76957" defTabSz="106675">
              <a:spcBef>
                <a:spcPts val="500"/>
              </a:spcBef>
              <a:defRPr sz="1176">
                <a:latin typeface="Times New Roman"/>
                <a:ea typeface="Times New Roman"/>
                <a:cs typeface="Times New Roman"/>
                <a:sym typeface="Times New Roman"/>
              </a:defRPr>
            </a:pPr>
            <a:r>
              <a:t>More ruling families, more potential political competition</a:t>
            </a:r>
          </a:p>
          <a:p>
            <a:pPr marL="76957" indent="-76957" defTabSz="106675">
              <a:spcBef>
                <a:spcPts val="500"/>
              </a:spcBef>
              <a:defRPr sz="1176">
                <a:latin typeface="Times New Roman"/>
                <a:ea typeface="Times New Roman"/>
                <a:cs typeface="Times New Roman"/>
                <a:sym typeface="Times New Roman"/>
              </a:defRPr>
            </a:pPr>
            <a:r>
              <a:t>Moving from 1 ruling family to the mean of 4:</a:t>
            </a:r>
          </a:p>
          <a:p>
            <a:pPr lvl="1" marL="192394" indent="-76957" defTabSz="106675">
              <a:spcBef>
                <a:spcPts val="500"/>
              </a:spcBef>
              <a:defRPr sz="1176">
                <a:latin typeface="Times New Roman"/>
                <a:ea typeface="Times New Roman"/>
                <a:cs typeface="Times New Roman"/>
                <a:sym typeface="Times New Roman"/>
              </a:defRPr>
            </a:pPr>
            <a:r>
              <a:t>increases literacy by one standard deviation, or 6 percentage points</a:t>
            </a:r>
          </a:p>
          <a:p>
            <a:pPr lvl="1" marL="192394" indent="-76957" defTabSz="106675">
              <a:spcBef>
                <a:spcPts val="500"/>
              </a:spcBef>
              <a:defRPr sz="1176">
                <a:latin typeface="Times New Roman"/>
                <a:ea typeface="Times New Roman"/>
                <a:cs typeface="Times New Roman"/>
                <a:sym typeface="Times New Roman"/>
              </a:defRPr>
            </a:pPr>
            <a:r>
              <a:t>increases non-agricultural employment by 1 percentage point, from a base of only 3 percent </a:t>
            </a:r>
          </a:p>
        </p:txBody>
      </p:sp>
      <p:sp>
        <p:nvSpPr>
          <p:cNvPr id="28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21b: African Retardation</a:t>
            </a:r>
          </a:p>
        </p:txBody>
      </p:sp>
      <p:sp>
        <p:nvSpPr>
          <p:cNvPr id="289"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Catch Our Breath…"/>
          <p:cNvSpPr txBox="1"/>
          <p:nvPr>
            <p:ph type="title"/>
          </p:nvPr>
        </p:nvSpPr>
        <p:spPr>
          <a:xfrm>
            <a:off x="276457" y="-2"/>
            <a:ext cx="8572501" cy="1270003"/>
          </a:xfrm>
          <a:prstGeom prst="rect">
            <a:avLst/>
          </a:prstGeom>
        </p:spPr>
        <p:txBody>
          <a:bodyPr/>
          <a:lstStyle/>
          <a:p>
            <a:pPr/>
            <a:r>
              <a:t>Catch Our Breath…</a:t>
            </a:r>
          </a:p>
        </p:txBody>
      </p:sp>
      <p:sp>
        <p:nvSpPr>
          <p:cNvPr id="29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9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Notes, etc.…"/>
          <p:cNvSpPr txBox="1"/>
          <p:nvPr>
            <p:ph type="title"/>
          </p:nvPr>
        </p:nvSpPr>
        <p:spPr>
          <a:xfrm>
            <a:off x="669726" y="312539"/>
            <a:ext cx="7804548" cy="1116211"/>
          </a:xfrm>
          <a:prstGeom prst="rect">
            <a:avLst/>
          </a:prstGeom>
        </p:spPr>
        <p:txBody>
          <a:bodyPr/>
          <a:lstStyle/>
          <a:p>
            <a:pPr/>
            <a:r>
              <a:t>Notes, etc.…</a:t>
            </a:r>
          </a:p>
        </p:txBody>
      </p:sp>
      <p:sp>
        <p:nvSpPr>
          <p:cNvPr id="296"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97"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128"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31"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132"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133"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